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61" r:id="rId2"/>
    <p:sldId id="351" r:id="rId3"/>
    <p:sldId id="323" r:id="rId4"/>
    <p:sldId id="322" r:id="rId5"/>
    <p:sldId id="259" r:id="rId6"/>
    <p:sldId id="326" r:id="rId7"/>
    <p:sldId id="327" r:id="rId8"/>
    <p:sldId id="335" r:id="rId9"/>
    <p:sldId id="331" r:id="rId10"/>
    <p:sldId id="332" r:id="rId11"/>
    <p:sldId id="333" r:id="rId12"/>
    <p:sldId id="336" r:id="rId13"/>
    <p:sldId id="337" r:id="rId14"/>
    <p:sldId id="338" r:id="rId15"/>
    <p:sldId id="339" r:id="rId16"/>
    <p:sldId id="340" r:id="rId17"/>
    <p:sldId id="341" r:id="rId18"/>
    <p:sldId id="303" r:id="rId19"/>
    <p:sldId id="319" r:id="rId20"/>
    <p:sldId id="324" r:id="rId21"/>
    <p:sldId id="321" r:id="rId22"/>
    <p:sldId id="305" r:id="rId23"/>
    <p:sldId id="300" r:id="rId24"/>
    <p:sldId id="318" r:id="rId25"/>
    <p:sldId id="302" r:id="rId26"/>
    <p:sldId id="308" r:id="rId27"/>
    <p:sldId id="306" r:id="rId28"/>
    <p:sldId id="325" r:id="rId29"/>
    <p:sldId id="309" r:id="rId30"/>
    <p:sldId id="310" r:id="rId31"/>
    <p:sldId id="311" r:id="rId32"/>
    <p:sldId id="352" r:id="rId33"/>
    <p:sldId id="354" r:id="rId34"/>
    <p:sldId id="329" r:id="rId35"/>
    <p:sldId id="330" r:id="rId36"/>
    <p:sldId id="344" r:id="rId37"/>
    <p:sldId id="345" r:id="rId38"/>
    <p:sldId id="346" r:id="rId39"/>
    <p:sldId id="347" r:id="rId40"/>
    <p:sldId id="348" r:id="rId41"/>
    <p:sldId id="350" r:id="rId42"/>
    <p:sldId id="349" r:id="rId43"/>
    <p:sldId id="353" r:id="rId44"/>
    <p:sldId id="313" r:id="rId45"/>
    <p:sldId id="314" r:id="rId46"/>
    <p:sldId id="315" r:id="rId47"/>
    <p:sldId id="316" r:id="rId4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0F3D"/>
    <a:srgbClr val="76382C"/>
    <a:srgbClr val="572ECC"/>
    <a:srgbClr val="257933"/>
    <a:srgbClr val="4C20EE"/>
    <a:srgbClr val="800080"/>
    <a:srgbClr val="481708"/>
    <a:srgbClr val="C340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4660"/>
  </p:normalViewPr>
  <p:slideViewPr>
    <p:cSldViewPr>
      <p:cViewPr varScale="1">
        <p:scale>
          <a:sx n="65" d="100"/>
          <a:sy n="65" d="100"/>
        </p:scale>
        <p:origin x="155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0139691-6F27-4D25-8BEF-E70A03A67315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2A5DB7E-C244-4164-A946-D2678F051F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C72626-0A7E-4497-BB8C-EDD80D7E923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A5DB7E-C244-4164-A946-D2678F051FBB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CFDCC-EAEF-45BB-9A7C-CB634EC4CE31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88107-36C4-4219-8DD1-02660128DC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 advTm="119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EB781-5ACB-4207-9ECB-3C755CEAB971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91143-2D44-4146-89C0-292043569E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9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83F6A-4BBC-43F7-B949-03ED3DAFF216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E3A99-B682-497E-8092-05F68DCDF9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9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6CCEA-8ED0-4B35-B2E3-234677C80AB7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9C6EF-EA19-494D-99B5-720B00113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9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90B90-D7B2-4425-82AF-77F98A5C37EF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D897F-A6F7-4BCD-B6C7-B4CF272DAF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9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84E34-D095-478B-86C0-738ECA5100DF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A579D-2F44-4366-953D-2A491FF92B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9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4C443-2D32-4B62-8CC7-25D9866431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93A02-5FA1-4BB0-BFC8-D0A1C794D944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</p:spTree>
  </p:cSld>
  <p:clrMapOvr>
    <a:masterClrMapping/>
  </p:clrMapOvr>
  <p:transition spd="slow" advTm="119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D3322-94F1-403A-88FA-598AF6201853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D0CDB-8B99-4F04-89B2-55E43434A9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9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B18B2-4750-490D-AF84-9261730C1A8F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8C325-E0A7-4B96-A8D8-CFE7932352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9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07E59-E576-4579-85E0-856950D08480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23861-C080-4DC6-87ED-876193D3B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9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2784C-524B-4B0F-A330-071B69CA9015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E9E95-A997-4C35-BE6D-1F5B20050D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9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01B854D3-13B5-40F2-805F-DEA54D315364}" type="datetimeFigureOut">
              <a:rPr lang="ru-RU"/>
              <a:pPr>
                <a:defRPr/>
              </a:pPr>
              <a:t>07.09.2022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4FA320D9-E4E4-4190-ADD0-7681E8BABD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64" r:id="rId2"/>
    <p:sldLayoutId id="2147483673" r:id="rId3"/>
    <p:sldLayoutId id="2147483665" r:id="rId4"/>
    <p:sldLayoutId id="2147483674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11900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5;&#1056;&#1045;&#1047;&#1045;&#1053;&#1058;&#1040;&#1062;&#1048;&#1071;%20&#1048;%20&#1052;&#1045;&#1051;&#1054;&#1044;&#1048;&#1048;%20&#1050;%20&#1053;&#1045;&#1052;&#1059;\&#1095;&#1086;&#1083;&#1087;&#1072;&#1085;-&#1089;&#1077;&#1075;&#1084;&#1077;&#1085;&#1090;1(00-00-05-00-02-05)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2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3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37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5;&#1056;&#1045;&#1047;&#1045;&#1053;&#1058;%20&#1082;&#1095;&#1088;%20&#1084;&#1072;&#1088;&#1080;&#1085;&#1072;\1%20&#1090;&#1088;&#1077;&#1082;%20-&#1089;&#1077;&#1075;&#1084;&#1077;&#1085;&#1090;1(00-00-00-00-02-00).mp3" TargetMode="External"/><Relationship Id="rId6" Type="http://schemas.openxmlformats.org/officeDocument/2006/relationships/image" Target="../media/image46.gif"/><Relationship Id="rId5" Type="http://schemas.openxmlformats.org/officeDocument/2006/relationships/image" Target="../media/image37.jpe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5;&#1056;&#1045;&#1047;&#1045;&#1053;&#1058;%20&#1082;&#1095;&#1088;%20&#1084;&#1072;&#1088;&#1080;&#1085;&#1072;\Omar_Otarov_Aktamak_vmusice.net.mp3" TargetMode="External"/><Relationship Id="rId6" Type="http://schemas.openxmlformats.org/officeDocument/2006/relationships/image" Target="../media/image4.gif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5;&#1056;&#1045;&#1047;&#1045;&#1053;&#1058;&#1040;&#1062;&#1048;&#1071;%20&#1048;%20&#1052;&#1045;&#1051;&#1054;&#1044;&#1048;&#1048;%20&#1050;%20&#1053;&#1045;&#1052;&#1059;\&#1052;&#1080;&#1085;&#1085;&#1075;&#1080;.mp3" TargetMode="External"/><Relationship Id="rId5" Type="http://schemas.openxmlformats.org/officeDocument/2006/relationships/image" Target="../media/image52.png"/><Relationship Id="rId4" Type="http://schemas.openxmlformats.org/officeDocument/2006/relationships/image" Target="../media/image4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7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gif"/><Relationship Id="rId5" Type="http://schemas.openxmlformats.org/officeDocument/2006/relationships/image" Target="../media/image54.gif"/><Relationship Id="rId4" Type="http://schemas.openxmlformats.org/officeDocument/2006/relationships/image" Target="../media/image35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4.gif"/><Relationship Id="rId7" Type="http://schemas.openxmlformats.org/officeDocument/2006/relationships/image" Target="../media/image59.jpe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.jpeg"/><Relationship Id="rId4" Type="http://schemas.openxmlformats.org/officeDocument/2006/relationships/image" Target="../media/image6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12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gif"/><Relationship Id="rId4" Type="http://schemas.openxmlformats.org/officeDocument/2006/relationships/image" Target="../media/image1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gif"/><Relationship Id="rId4" Type="http://schemas.openxmlformats.org/officeDocument/2006/relationships/image" Target="../media/image83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5;&#1056;&#1045;&#1047;&#1045;&#1053;&#1058;%20&#1082;&#1095;&#1088;%20&#1084;&#1072;&#1088;&#1080;&#1085;&#1072;\Salam%20-%20Karachainy%20kadau%20tashy.mp3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5;&#1056;&#1045;&#1047;&#1045;&#1053;&#1058;&#1040;&#1062;&#1048;&#1071;%20&#1048;%20&#1052;&#1045;&#1051;&#1054;&#1044;&#1048;&#1048;%20&#1050;%20&#1053;&#1045;&#1052;&#1059;\&#1054;&#1076;&#1080;&#1085;&#1086;&#1082;&#1080;&#1081;%20&#1087;&#1072;&#1089;&#1090;&#1091;&#1093;-&#1089;&#1077;&#1075;&#1084;&#1077;&#1085;&#1090;1(00-00-20-00-02-40).mp3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6.jpeg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6165850"/>
            <a:ext cx="60499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C:\Users\Murat\Desktop\P10105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0"/>
            <a:ext cx="5976937" cy="476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WordArt 23" descr="53821"/>
          <p:cNvSpPr>
            <a:spLocks noChangeArrowheads="1" noChangeShapeType="1" noTextEdit="1"/>
          </p:cNvSpPr>
          <p:nvPr/>
        </p:nvSpPr>
        <p:spPr bwMode="auto">
          <a:xfrm>
            <a:off x="1835150" y="4941888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kern="10" dirty="0">
                <a:ln w="6350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Times New Roman"/>
                <a:cs typeface="Times New Roman"/>
              </a:rPr>
              <a:t>КАРАЧАЕВО-ЧЕРКЕССКАЯ РЕСПУБЛИКА</a:t>
            </a:r>
          </a:p>
          <a:p>
            <a:pPr algn="ctr"/>
            <a:r>
              <a:rPr lang="ru-RU" b="1" kern="10" dirty="0">
                <a:ln w="6350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Times New Roman"/>
                <a:cs typeface="Times New Roman"/>
              </a:rPr>
              <a:t>ЗЕЛЕНЧУКСКИЙ МУНИЦИПАЛЬНЫЙ РАЙОН </a:t>
            </a:r>
          </a:p>
          <a:p>
            <a:pPr algn="ctr"/>
            <a:r>
              <a:rPr lang="ru-RU" b="1" kern="10" smtClean="0">
                <a:ln w="6350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Times New Roman"/>
                <a:cs typeface="Times New Roman"/>
              </a:rPr>
              <a:t>МБОУ </a:t>
            </a:r>
            <a:r>
              <a:rPr lang="ru-RU" b="1" kern="10" dirty="0">
                <a:ln w="6350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Times New Roman"/>
                <a:cs typeface="Times New Roman"/>
              </a:rPr>
              <a:t>"СОШ а. КЫЗЫЛ-ОКТЯБРЬ"</a:t>
            </a:r>
          </a:p>
        </p:txBody>
      </p:sp>
      <p:pic>
        <p:nvPicPr>
          <p:cNvPr id="14340" name="Picture 20" descr="колокольчик-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577" y="1583754"/>
            <a:ext cx="1871663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чолпан-сегмент1(00-00-05-00-02-05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1571604" y="6000768"/>
            <a:ext cx="642942" cy="642942"/>
          </a:xfrm>
          <a:prstGeom prst="rect">
            <a:avLst/>
          </a:prstGeom>
        </p:spPr>
      </p:pic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7013647.jpg"/>
          <p:cNvPicPr>
            <a:picLocks noChangeAspect="1"/>
          </p:cNvPicPr>
          <p:nvPr/>
        </p:nvPicPr>
        <p:blipFill>
          <a:blip r:embed="rId2" cstate="print"/>
          <a:srcRect b="6718"/>
          <a:stretch>
            <a:fillRect/>
          </a:stretch>
        </p:blipFill>
        <p:spPr>
          <a:xfrm>
            <a:off x="1408508" y="698367"/>
            <a:ext cx="6326984" cy="4827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0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-26988"/>
            <a:ext cx="6191250" cy="1079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547813" y="5876925"/>
            <a:ext cx="61912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-19050"/>
            <a:ext cx="936625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933825"/>
            <a:ext cx="935038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1052513"/>
            <a:ext cx="935038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5876925"/>
            <a:ext cx="935038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WordArt 21" descr="53821"/>
          <p:cNvSpPr>
            <a:spLocks noChangeArrowheads="1" noChangeShapeType="1" noTextEdit="1"/>
          </p:cNvSpPr>
          <p:nvPr/>
        </p:nvSpPr>
        <p:spPr bwMode="auto">
          <a:xfrm>
            <a:off x="1835150" y="4868863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красавица Машук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4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9104" y="696734"/>
            <a:ext cx="6190518" cy="4888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4" name="WordArt 21" descr="53821"/>
          <p:cNvSpPr>
            <a:spLocks noChangeArrowheads="1" noChangeShapeType="1" noTextEdit="1"/>
          </p:cNvSpPr>
          <p:nvPr/>
        </p:nvSpPr>
        <p:spPr bwMode="auto">
          <a:xfrm>
            <a:off x="1835150" y="5013325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молодой богатырь Тау</a:t>
            </a:r>
          </a:p>
        </p:txBody>
      </p:sp>
      <p:pic>
        <p:nvPicPr>
          <p:cNvPr id="23555" name="Picture 9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88900"/>
            <a:ext cx="61912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9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547813" y="6021388"/>
            <a:ext cx="61912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SCN0187_1.jpg"/>
          <p:cNvPicPr>
            <a:picLocks noChangeAspect="1"/>
          </p:cNvPicPr>
          <p:nvPr/>
        </p:nvPicPr>
        <p:blipFill>
          <a:blip r:embed="rId2" cstate="print"/>
          <a:srcRect l="12983" r="15746" b="32044"/>
          <a:stretch>
            <a:fillRect/>
          </a:stretch>
        </p:blipFill>
        <p:spPr>
          <a:xfrm>
            <a:off x="1481358" y="908151"/>
            <a:ext cx="6111434" cy="4609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8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115888"/>
            <a:ext cx="360045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620713"/>
            <a:ext cx="2528888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700338" y="5157788"/>
            <a:ext cx="3600450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WordArt 21" descr="53821"/>
          <p:cNvSpPr>
            <a:spLocks noChangeArrowheads="1" noChangeShapeType="1" noTextEdit="1"/>
          </p:cNvSpPr>
          <p:nvPr/>
        </p:nvSpPr>
        <p:spPr bwMode="auto">
          <a:xfrm>
            <a:off x="1835150" y="5516563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седоглавый 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Эльбрус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avina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1390" y="479145"/>
            <a:ext cx="6038917" cy="4473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2" name="Рисунок 2" descr="8d47fd5c404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DDDCE1"/>
              </a:clrFrom>
              <a:clrTo>
                <a:srgbClr val="DDDCE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1484313"/>
            <a:ext cx="5113338" cy="370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513" y="333375"/>
            <a:ext cx="4681537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2124075" y="4868863"/>
            <a:ext cx="4535488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3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2124075" y="6381750"/>
            <a:ext cx="4402138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WordArt 21" descr="53821"/>
          <p:cNvSpPr>
            <a:spLocks noChangeArrowheads="1" noChangeShapeType="1" noTextEdit="1"/>
          </p:cNvSpPr>
          <p:nvPr/>
        </p:nvSpPr>
        <p:spPr bwMode="auto">
          <a:xfrm>
            <a:off x="1692275" y="5229225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Вызов Эльбруса не под силу 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молодому, отважному Тау 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был ударом меча он сражен ,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 на пять частей рассечен 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могучим, седовласым стариком.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75994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9380" y="554043"/>
            <a:ext cx="6257689" cy="4531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6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44450"/>
            <a:ext cx="4681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44450"/>
            <a:ext cx="467995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79388" y="6381750"/>
            <a:ext cx="467995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427538" y="6453188"/>
            <a:ext cx="4681537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WordArt 21" descr="53821"/>
          <p:cNvSpPr>
            <a:spLocks noChangeArrowheads="1" noChangeShapeType="1" noTextEdit="1"/>
          </p:cNvSpPr>
          <p:nvPr/>
        </p:nvSpPr>
        <p:spPr bwMode="auto">
          <a:xfrm>
            <a:off x="1835150" y="5084763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ТАУ-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пятиглавый</a:t>
            </a:r>
          </a:p>
          <a:p>
            <a:pPr algn="ctr"/>
            <a:endParaRPr lang="ru-RU" kern="10">
              <a:ln w="3175">
                <a:solidFill>
                  <a:schemeClr val="bg2"/>
                </a:solidFill>
                <a:round/>
                <a:headEnd/>
                <a:tailEnd/>
              </a:ln>
              <a:blipFill dpi="0" rotWithShape="1">
                <a:blip r:embed="rId4"/>
                <a:srcRect/>
                <a:stretch>
                  <a:fillRect/>
                </a:stretch>
              </a:blipFill>
              <a:effectLst>
                <a:outerShdw dist="45791" dir="2021404" algn="ctr" rotWithShape="0">
                  <a:schemeClr val="accent2">
                    <a:alpha val="79999"/>
                  </a:schemeClr>
                </a:outerShdw>
              </a:effectLst>
              <a:latin typeface="Monotype Corsiva"/>
            </a:endParaRP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Б Е Ш Т А У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1" descr="23113966_1208626703_pict_gas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620713"/>
            <a:ext cx="6192838" cy="45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268538" y="6381750"/>
            <a:ext cx="467995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051050" y="188913"/>
            <a:ext cx="4681538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WordArt 21" descr="53821"/>
          <p:cNvSpPr>
            <a:spLocks noChangeArrowheads="1" noChangeShapeType="1" noTextEdit="1"/>
          </p:cNvSpPr>
          <p:nvPr/>
        </p:nvSpPr>
        <p:spPr bwMode="auto">
          <a:xfrm>
            <a:off x="1692275" y="5229225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ответным ударом Тау нанес Эльбрусу удар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 и рассек его на две части и стал он двуглавый . 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Надвинул двухглавый Эльбрус снеговую шапку , нахмурился и с тех пор на век затих. 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1" descr="1084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EF"/>
              </a:clrFrom>
              <a:clrTo>
                <a:srgbClr val="FFF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6375" y="620713"/>
            <a:ext cx="6119813" cy="443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188913"/>
            <a:ext cx="4681537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195513" y="6237288"/>
            <a:ext cx="4679950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6375" y="0"/>
            <a:ext cx="8636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WordArt 21" descr="53821"/>
          <p:cNvSpPr>
            <a:spLocks noChangeArrowheads="1" noChangeShapeType="1" noTextEdit="1"/>
          </p:cNvSpPr>
          <p:nvPr/>
        </p:nvSpPr>
        <p:spPr bwMode="auto">
          <a:xfrm>
            <a:off x="1763713" y="5013325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не перенесла гибели любимого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 красавица Машук , 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залилась горючими слезами , 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текут ее слезы по склонам .....</a:t>
            </a:r>
          </a:p>
        </p:txBody>
      </p:sp>
      <p:pic>
        <p:nvPicPr>
          <p:cNvPr id="28678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7050" y="0"/>
            <a:ext cx="8636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350" y="6021388"/>
            <a:ext cx="863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7050" y="6151563"/>
            <a:ext cx="863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7013647.jpg"/>
          <p:cNvPicPr>
            <a:picLocks noChangeAspect="1"/>
          </p:cNvPicPr>
          <p:nvPr/>
        </p:nvPicPr>
        <p:blipFill>
          <a:blip r:embed="rId2" cstate="print"/>
          <a:srcRect b="7665"/>
          <a:stretch>
            <a:fillRect/>
          </a:stretch>
        </p:blipFill>
        <p:spPr>
          <a:xfrm>
            <a:off x="1479341" y="553452"/>
            <a:ext cx="6186206" cy="458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x_4c543edb.jpg"/>
          <p:cNvPicPr>
            <a:picLocks noChangeAspect="1"/>
          </p:cNvPicPr>
          <p:nvPr/>
        </p:nvPicPr>
        <p:blipFill>
          <a:blip r:embed="rId3" cstate="print"/>
          <a:srcRect t="21622" b="10811"/>
          <a:stretch>
            <a:fillRect/>
          </a:stretch>
        </p:blipFill>
        <p:spPr>
          <a:xfrm>
            <a:off x="1492064" y="3866049"/>
            <a:ext cx="6093848" cy="1213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699" name="Picture 3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8538" y="333375"/>
            <a:ext cx="4681537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3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2124075" y="6165850"/>
            <a:ext cx="49688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WordArt 21" descr="53821"/>
          <p:cNvSpPr>
            <a:spLocks noChangeArrowheads="1" noChangeShapeType="1" noTextEdit="1"/>
          </p:cNvSpPr>
          <p:nvPr/>
        </p:nvSpPr>
        <p:spPr bwMode="auto">
          <a:xfrm>
            <a:off x="1763713" y="5157788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образовали ее слезы целебные источники 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31913" y="692150"/>
            <a:ext cx="61198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3300"/>
                </a:solidFill>
                <a:latin typeface="Monotype Corsiva" pitchFamily="66" charset="0"/>
              </a:rPr>
              <a:t>Синквейн</a:t>
            </a:r>
            <a:r>
              <a:rPr lang="ru-RU" sz="2400" b="1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2400" b="1">
                <a:solidFill>
                  <a:srgbClr val="93540A"/>
                </a:solidFill>
                <a:latin typeface="Monotype Corsiva" pitchFamily="66" charset="0"/>
              </a:rPr>
              <a:t>– это творческая работа, которая имеет короткую форму стихотворения, состоящего из пяти нерифмованных строк.</a:t>
            </a:r>
          </a:p>
        </p:txBody>
      </p:sp>
      <p:sp>
        <p:nvSpPr>
          <p:cNvPr id="6" name="TextBox 5" descr="pinktum47"/>
          <p:cNvSpPr txBox="1">
            <a:spLocks noChangeArrowheads="1"/>
          </p:cNvSpPr>
          <p:nvPr/>
        </p:nvSpPr>
        <p:spPr bwMode="auto">
          <a:xfrm>
            <a:off x="1476375" y="1844675"/>
            <a:ext cx="6191250" cy="40894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38100" cmpd="dbl">
            <a:solidFill>
              <a:srgbClr val="99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ru-RU" sz="2400" b="1" i="1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1-строка </a:t>
            </a:r>
          </a:p>
          <a:p>
            <a:pPr marL="342900" indent="-342900" algn="ctr">
              <a:defRPr/>
            </a:pPr>
            <a:r>
              <a:rPr lang="ru-RU" sz="2000" i="1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одно существительное, выражающее   главную тему синквейна.</a:t>
            </a:r>
          </a:p>
          <a:p>
            <a:pPr marL="342900" indent="-342900" algn="ctr">
              <a:defRPr/>
            </a:pPr>
            <a:r>
              <a:rPr lang="ru-RU" sz="2400" b="1" i="1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2-строка </a:t>
            </a:r>
          </a:p>
          <a:p>
            <a:pPr marL="342900" indent="-342900" algn="ctr">
              <a:defRPr/>
            </a:pPr>
            <a:r>
              <a:rPr lang="ru-RU" sz="2000" i="1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два прилагательных, выражающих главную мысль.</a:t>
            </a:r>
          </a:p>
          <a:p>
            <a:pPr marL="342900" indent="-342900" algn="ctr">
              <a:defRPr/>
            </a:pPr>
            <a:r>
              <a:rPr lang="ru-RU" sz="2400" b="1" i="1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3-строка</a:t>
            </a:r>
          </a:p>
          <a:p>
            <a:pPr marL="342900" indent="-342900" algn="ctr">
              <a:defRPr/>
            </a:pPr>
            <a:r>
              <a:rPr lang="ru-RU" sz="2000" i="1">
                <a:solidFill>
                  <a:srgbClr val="000099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три глагола, описывающие действия в рамках темы.</a:t>
            </a:r>
          </a:p>
          <a:p>
            <a:pPr marL="342900" indent="-342900" algn="ctr">
              <a:defRPr/>
            </a:pPr>
            <a:r>
              <a:rPr lang="ru-RU" sz="2400" b="1" i="1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4-строка</a:t>
            </a:r>
          </a:p>
          <a:p>
            <a:pPr marL="342900" indent="-342900" algn="ctr">
              <a:defRPr/>
            </a:pPr>
            <a:r>
              <a:rPr lang="ru-RU" sz="2000" i="1">
                <a:solidFill>
                  <a:srgbClr val="000099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фраза или предложение несущая определенный смысл.</a:t>
            </a:r>
          </a:p>
          <a:p>
            <a:pPr marL="342900" indent="-342900" algn="ctr">
              <a:defRPr/>
            </a:pPr>
            <a:r>
              <a:rPr lang="ru-RU" sz="2400" b="1" i="1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5-строка </a:t>
            </a:r>
          </a:p>
          <a:p>
            <a:pPr marL="342900" indent="-342900" algn="ctr">
              <a:defRPr/>
            </a:pPr>
            <a:r>
              <a:rPr lang="ru-RU" sz="2000" i="1">
                <a:solidFill>
                  <a:srgbClr val="000099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заключение в форме существительного (ассоциация с первым предложением).</a:t>
            </a:r>
          </a:p>
        </p:txBody>
      </p:sp>
      <p:pic>
        <p:nvPicPr>
          <p:cNvPr id="30723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381750"/>
            <a:ext cx="41052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6381750"/>
            <a:ext cx="4105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5948363"/>
            <a:ext cx="1158875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115888"/>
            <a:ext cx="189865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WordArt 21" descr="53821"/>
          <p:cNvSpPr>
            <a:spLocks noChangeArrowheads="1" noChangeShapeType="1" noTextEdit="1"/>
          </p:cNvSpPr>
          <p:nvPr/>
        </p:nvSpPr>
        <p:spPr bwMode="auto">
          <a:xfrm>
            <a:off x="1763713" y="260350"/>
            <a:ext cx="5616575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Словарная работа: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Box 1"/>
          <p:cNvSpPr txBox="1">
            <a:spLocks noChangeArrowheads="1"/>
          </p:cNvSpPr>
          <p:nvPr/>
        </p:nvSpPr>
        <p:spPr bwMode="auto">
          <a:xfrm>
            <a:off x="1547813" y="620713"/>
            <a:ext cx="6048375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3300"/>
                </a:solidFill>
                <a:latin typeface="Monotype Corsiva" pitchFamily="66" charset="0"/>
              </a:rPr>
              <a:t>Кластер </a:t>
            </a:r>
            <a:r>
              <a:rPr lang="ru-RU" sz="2400" b="1">
                <a:solidFill>
                  <a:srgbClr val="000099"/>
                </a:solidFill>
                <a:latin typeface="Monotype Corsiva" pitchFamily="66" charset="0"/>
              </a:rPr>
              <a:t>– в переводе означает «пучок, созвездие». </a:t>
            </a:r>
          </a:p>
          <a:p>
            <a:pPr algn="ctr"/>
            <a:r>
              <a:rPr lang="ru-RU" sz="2400" b="1">
                <a:solidFill>
                  <a:srgbClr val="000099"/>
                </a:solidFill>
                <a:latin typeface="Monotype Corsiva" pitchFamily="66" charset="0"/>
              </a:rPr>
              <a:t> Это графический приём систематизации материала в виде «грозди»</a:t>
            </a:r>
          </a:p>
          <a:p>
            <a:endParaRPr lang="ru-RU" b="1">
              <a:solidFill>
                <a:srgbClr val="000099"/>
              </a:solidFill>
              <a:latin typeface="Monotype Corsiva" pitchFamily="66" charset="0"/>
            </a:endParaRPr>
          </a:p>
        </p:txBody>
      </p:sp>
      <p:sp>
        <p:nvSpPr>
          <p:cNvPr id="3" name="TextBox 2" descr="pinktum47"/>
          <p:cNvSpPr txBox="1">
            <a:spLocks noChangeArrowheads="1"/>
          </p:cNvSpPr>
          <p:nvPr/>
        </p:nvSpPr>
        <p:spPr bwMode="auto">
          <a:xfrm>
            <a:off x="1476375" y="1773238"/>
            <a:ext cx="6191250" cy="4511675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38100" cmpd="dbl">
            <a:solidFill>
              <a:srgbClr val="99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400">
                <a:solidFill>
                  <a:srgbClr val="663300"/>
                </a:solidFill>
                <a:latin typeface="Constantia" pitchFamily="18" charset="0"/>
              </a:rPr>
              <a:t>посредине чистого листа написать ключевое слово или предложение, которое является ключевым в раскрытии темы;</a:t>
            </a:r>
          </a:p>
          <a:p>
            <a:pPr marL="342900" indent="-342900">
              <a:buFontTx/>
              <a:buAutoNum type="arabicPeriod"/>
            </a:pPr>
            <a:r>
              <a:rPr lang="ru-RU" sz="2400">
                <a:solidFill>
                  <a:srgbClr val="663300"/>
                </a:solidFill>
                <a:latin typeface="Constantia" pitchFamily="18" charset="0"/>
              </a:rPr>
              <a:t>вокруг записать слова или предложения , выражающие идеи, факты, образцы, подходящие для данной темы;</a:t>
            </a:r>
          </a:p>
          <a:p>
            <a:pPr marL="342900" indent="-342900">
              <a:buFontTx/>
              <a:buAutoNum type="arabicPeriod"/>
            </a:pPr>
            <a:r>
              <a:rPr lang="ru-RU" sz="2400">
                <a:solidFill>
                  <a:srgbClr val="663300"/>
                </a:solidFill>
                <a:latin typeface="Constantia" pitchFamily="18" charset="0"/>
              </a:rPr>
              <a:t>По мере записи появившиеся слова соединяются прямыми линиями с ключевым понятием, которое соединяют это слово с другими</a:t>
            </a:r>
            <a:r>
              <a:rPr lang="ru-RU" sz="2400">
                <a:solidFill>
                  <a:srgbClr val="000099"/>
                </a:solidFill>
                <a:latin typeface="Constantia" pitchFamily="18" charset="0"/>
              </a:rPr>
              <a:t>.</a:t>
            </a:r>
          </a:p>
        </p:txBody>
      </p:sp>
      <p:pic>
        <p:nvPicPr>
          <p:cNvPr id="31747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44450"/>
            <a:ext cx="41036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0750" y="44450"/>
            <a:ext cx="5095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44450"/>
            <a:ext cx="5095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11" descr="Роза 2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738" y="-19050"/>
            <a:ext cx="863600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692275" y="6381750"/>
            <a:ext cx="55435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11" descr="Роза 2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175" y="6165850"/>
            <a:ext cx="865188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66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692696"/>
            <a:ext cx="6264696" cy="6165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5517232"/>
            <a:ext cx="6264696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9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6375" y="44450"/>
            <a:ext cx="61912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1" descr="щнвпккп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0"/>
            <a:ext cx="6337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115888"/>
            <a:ext cx="2384425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6165850"/>
            <a:ext cx="4826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9925" y="6216650"/>
            <a:ext cx="647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11" descr="Роза 2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175" y="5562600"/>
            <a:ext cx="1308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11" descr="Роза 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813" y="6203950"/>
            <a:ext cx="660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91" name="WordArt 27" descr="62451"/>
          <p:cNvSpPr>
            <a:spLocks noChangeArrowheads="1" noChangeShapeType="1" noTextEdit="1"/>
          </p:cNvSpPr>
          <p:nvPr/>
        </p:nvSpPr>
        <p:spPr bwMode="auto">
          <a:xfrm>
            <a:off x="3521075" y="476250"/>
            <a:ext cx="2081213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3175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ЭЛЬБРУС</a:t>
            </a:r>
          </a:p>
        </p:txBody>
      </p:sp>
      <p:sp>
        <p:nvSpPr>
          <p:cNvPr id="36893" name="WordArt 29" descr="62451"/>
          <p:cNvSpPr>
            <a:spLocks noChangeArrowheads="1" noChangeShapeType="1" noTextEdit="1"/>
          </p:cNvSpPr>
          <p:nvPr/>
        </p:nvSpPr>
        <p:spPr bwMode="auto">
          <a:xfrm>
            <a:off x="2987675" y="981075"/>
            <a:ext cx="3455988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Могучий, высокий</a:t>
            </a:r>
          </a:p>
        </p:txBody>
      </p:sp>
      <p:sp>
        <p:nvSpPr>
          <p:cNvPr id="36896" name="WordArt 32" descr="62451"/>
          <p:cNvSpPr>
            <a:spLocks noChangeArrowheads="1" noChangeShapeType="1" noTextEdit="1"/>
          </p:cNvSpPr>
          <p:nvPr/>
        </p:nvSpPr>
        <p:spPr bwMode="auto">
          <a:xfrm>
            <a:off x="2165350" y="1628775"/>
            <a:ext cx="4999038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3175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Стоит, возвышается, любуется </a:t>
            </a:r>
          </a:p>
        </p:txBody>
      </p:sp>
      <p:sp>
        <p:nvSpPr>
          <p:cNvPr id="36898" name="WordArt 34" descr="62451"/>
          <p:cNvSpPr>
            <a:spLocks noChangeArrowheads="1" noChangeShapeType="1" noTextEdit="1"/>
          </p:cNvSpPr>
          <p:nvPr/>
        </p:nvSpPr>
        <p:spPr bwMode="auto">
          <a:xfrm>
            <a:off x="1797050" y="2349500"/>
            <a:ext cx="5367338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3175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Гордимся красотой великих гор</a:t>
            </a:r>
          </a:p>
        </p:txBody>
      </p:sp>
      <p:sp>
        <p:nvSpPr>
          <p:cNvPr id="36899" name="WordArt 35" descr="62451"/>
          <p:cNvSpPr>
            <a:spLocks noChangeArrowheads="1" noChangeShapeType="1" noTextEdit="1"/>
          </p:cNvSpPr>
          <p:nvPr/>
        </p:nvSpPr>
        <p:spPr bwMode="auto">
          <a:xfrm>
            <a:off x="3068638" y="3141663"/>
            <a:ext cx="30384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3175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Восторг.</a:t>
            </a:r>
          </a:p>
        </p:txBody>
      </p:sp>
    </p:spTree>
  </p:cSld>
  <p:clrMapOvr>
    <a:masterClrMapping/>
  </p:clrMapOvr>
  <p:transition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6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6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6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1" grpId="0" animBg="1"/>
      <p:bldP spid="36893" grpId="0" animBg="1"/>
      <p:bldP spid="36896" grpId="0" animBg="1"/>
      <p:bldP spid="36898" grpId="0" animBg="1"/>
      <p:bldP spid="3689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3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5734050"/>
            <a:ext cx="5761037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3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44450"/>
            <a:ext cx="61198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11" descr="Роза 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25" y="5516563"/>
            <a:ext cx="1309688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11" descr="Роза 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088" y="5516563"/>
            <a:ext cx="1309687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7" name="WordArt 9" descr="58761"/>
          <p:cNvSpPr>
            <a:spLocks noChangeArrowheads="1" noChangeShapeType="1" noTextEdit="1"/>
          </p:cNvSpPr>
          <p:nvPr/>
        </p:nvSpPr>
        <p:spPr bwMode="auto">
          <a:xfrm>
            <a:off x="1692275" y="981075"/>
            <a:ext cx="5688013" cy="1223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АССОЦИАТИВНАЯ</a:t>
            </a:r>
          </a:p>
          <a:p>
            <a:pPr algn="ctr"/>
            <a:r>
              <a:rPr lang="ru-RU" sz="3600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Р А З М И Н К А</a:t>
            </a:r>
          </a:p>
        </p:txBody>
      </p:sp>
      <p:sp>
        <p:nvSpPr>
          <p:cNvPr id="37898" name="WordArt 10" descr="53042"/>
          <p:cNvSpPr>
            <a:spLocks noChangeArrowheads="1" noChangeShapeType="1" noTextEdit="1"/>
          </p:cNvSpPr>
          <p:nvPr/>
        </p:nvSpPr>
        <p:spPr bwMode="auto">
          <a:xfrm>
            <a:off x="2124075" y="2781300"/>
            <a:ext cx="5256213" cy="2593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РОДИНА</a:t>
            </a:r>
          </a:p>
          <a:p>
            <a:pPr algn="ctr"/>
            <a:r>
              <a:rPr lang="ru-RU" sz="3600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ДОМ</a:t>
            </a:r>
          </a:p>
          <a:p>
            <a:pPr algn="ctr"/>
            <a:r>
              <a:rPr lang="ru-RU" sz="3600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СЕМЬЯ</a:t>
            </a:r>
          </a:p>
          <a:p>
            <a:pPr algn="ctr"/>
            <a:r>
              <a:rPr lang="ru-RU" sz="3600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ЛЮБОВЬ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7" grpId="0" animBg="1"/>
      <p:bldP spid="3789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GP_PHOTO_W800_qhkOlazYx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9044" y="553285"/>
            <a:ext cx="3375367" cy="2291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big_photo_risunok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82052" y="3721441"/>
            <a:ext cx="3307290" cy="2576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druzhnaya_sem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8412" y="496926"/>
            <a:ext cx="2944063" cy="2348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644029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638" y="2924175"/>
            <a:ext cx="5715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1249933405_vector_illustration_of_happy_family_e01-psd-041.jpg"/>
          <p:cNvPicPr>
            <a:picLocks noChangeAspect="1"/>
          </p:cNvPicPr>
          <p:nvPr/>
        </p:nvPicPr>
        <p:blipFill>
          <a:blip r:embed="rId6" cstate="print"/>
          <a:srcRect b="6801"/>
          <a:stretch>
            <a:fillRect/>
          </a:stretch>
        </p:blipFill>
        <p:spPr>
          <a:xfrm>
            <a:off x="4358257" y="3651392"/>
            <a:ext cx="3309491" cy="2736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124075" y="2852738"/>
            <a:ext cx="1655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РОДИНА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268538" y="6396038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ДОМ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508625" y="2781300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СЕМЬЯ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219700" y="6396038"/>
            <a:ext cx="165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ЛЮБОВЬ</a:t>
            </a:r>
          </a:p>
        </p:txBody>
      </p:sp>
      <p:pic>
        <p:nvPicPr>
          <p:cNvPr id="34826" name="Picture 3" descr="25867931_047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47813" y="44450"/>
            <a:ext cx="611981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350" y="549275"/>
            <a:ext cx="626427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1" name="WordArt 17" descr="62451"/>
          <p:cNvSpPr>
            <a:spLocks noChangeArrowheads="1" noChangeShapeType="1" noTextEdit="1"/>
          </p:cNvSpPr>
          <p:nvPr/>
        </p:nvSpPr>
        <p:spPr bwMode="auto">
          <a:xfrm>
            <a:off x="1835150" y="115888"/>
            <a:ext cx="5689600" cy="1728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Великий певец Кавказа</a:t>
            </a:r>
          </a:p>
          <a:p>
            <a:pPr algn="ctr"/>
            <a:r>
              <a:rPr lang="ru-RU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Исмаил </a:t>
            </a:r>
            <a:r>
              <a:rPr lang="ru-RU" sz="3600" kern="10" dirty="0" err="1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Унухович</a:t>
            </a:r>
            <a:r>
              <a:rPr lang="ru-RU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ru-RU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Times New Roman"/>
                <a:cs typeface="Times New Roman"/>
              </a:rPr>
              <a:t>Семенов </a:t>
            </a:r>
          </a:p>
        </p:txBody>
      </p:sp>
      <p:pic>
        <p:nvPicPr>
          <p:cNvPr id="35843" name="Рисунок 6" descr="727917ef2512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1403350" y="6486525"/>
            <a:ext cx="31686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Рисунок 6" descr="727917ef2512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4500563" y="6486525"/>
            <a:ext cx="31686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1 трек -сегмент1(00-00-00-00-02-00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1643042" y="5786454"/>
            <a:ext cx="571504" cy="571504"/>
          </a:xfrm>
          <a:prstGeom prst="rect">
            <a:avLst/>
          </a:prstGeom>
        </p:spPr>
      </p:pic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01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176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6" descr="Alena_Vachlyaev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115888"/>
            <a:ext cx="6192838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Рисунок 6" descr="25768187_html_49b5a3ff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8888" y="2708275"/>
            <a:ext cx="267335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Прямоугольник 7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284094">
            <a:off x="1403350" y="3141663"/>
            <a:ext cx="1439863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3" descr="25867931_047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250" y="0"/>
            <a:ext cx="59055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3" descr="25867931_047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1403350" y="6329363"/>
            <a:ext cx="6264275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Omar_Otarov_Aktamak_vmusice.net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28794" y="4714884"/>
            <a:ext cx="714380" cy="71438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8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385" fill="hold"/>
                                        <p:tgtEl>
                                          <p:spTgt spid="378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89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6642_yrZgbv5LRBaD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8464" y="2217"/>
            <a:ext cx="6324746" cy="3210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914" name="TextBox 2"/>
          <p:cNvSpPr txBox="1">
            <a:spLocks noChangeArrowheads="1"/>
          </p:cNvSpPr>
          <p:nvPr/>
        </p:nvSpPr>
        <p:spPr bwMode="auto">
          <a:xfrm>
            <a:off x="1547813" y="3141663"/>
            <a:ext cx="30956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onstantia" pitchFamily="18" charset="0"/>
              </a:rPr>
              <a:t>Сен, кёкге джете, мийиксе.</a:t>
            </a:r>
          </a:p>
          <a:p>
            <a:r>
              <a:rPr lang="ru-RU" sz="1600" b="1">
                <a:solidFill>
                  <a:schemeClr val="bg1"/>
                </a:solidFill>
                <a:latin typeface="Constantia" pitchFamily="18" charset="0"/>
              </a:rPr>
              <a:t>Кавказ  тауланы ичинде,</a:t>
            </a:r>
          </a:p>
          <a:p>
            <a:r>
              <a:rPr lang="ru-RU" sz="1600" b="1">
                <a:solidFill>
                  <a:schemeClr val="bg1"/>
                </a:solidFill>
                <a:latin typeface="Constantia" pitchFamily="18" charset="0"/>
              </a:rPr>
              <a:t>Мияла кибик,  джылтырай,</a:t>
            </a:r>
          </a:p>
          <a:p>
            <a:r>
              <a:rPr lang="ru-RU" sz="1600" b="1">
                <a:solidFill>
                  <a:schemeClr val="bg1"/>
                </a:solidFill>
                <a:latin typeface="Constantia" pitchFamily="18" charset="0"/>
              </a:rPr>
              <a:t>Къанга бузларынг юсюнгде.</a:t>
            </a:r>
          </a:p>
          <a:p>
            <a:r>
              <a:rPr lang="ru-RU" sz="1400" b="1">
                <a:solidFill>
                  <a:schemeClr val="bg1"/>
                </a:solidFill>
                <a:latin typeface="Constantia" pitchFamily="18" charset="0"/>
              </a:rPr>
              <a:t> </a:t>
            </a:r>
            <a:endParaRPr lang="ru-RU" sz="1400">
              <a:latin typeface="Constantia" pitchFamily="18" charset="0"/>
            </a:endParaRPr>
          </a:p>
        </p:txBody>
      </p:sp>
      <p:sp>
        <p:nvSpPr>
          <p:cNvPr id="38915" name="TextBox 3"/>
          <p:cNvSpPr txBox="1">
            <a:spLocks noChangeArrowheads="1"/>
          </p:cNvSpPr>
          <p:nvPr/>
        </p:nvSpPr>
        <p:spPr bwMode="auto">
          <a:xfrm>
            <a:off x="2411413" y="4508500"/>
            <a:ext cx="4319587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  <a:latin typeface="Constantia" pitchFamily="18" charset="0"/>
              </a:rPr>
              <a:t>Эльбрус красавец,</a:t>
            </a:r>
          </a:p>
          <a:p>
            <a:pPr algn="ctr"/>
            <a:r>
              <a:rPr lang="ru-RU" b="1">
                <a:solidFill>
                  <a:schemeClr val="bg1"/>
                </a:solidFill>
                <a:latin typeface="Constantia" pitchFamily="18" charset="0"/>
              </a:rPr>
              <a:t>Смотрит сквозь тучи,</a:t>
            </a:r>
          </a:p>
          <a:p>
            <a:pPr algn="ctr"/>
            <a:r>
              <a:rPr lang="ru-RU" b="1">
                <a:solidFill>
                  <a:schemeClr val="bg1"/>
                </a:solidFill>
                <a:latin typeface="Constantia" pitchFamily="18" charset="0"/>
              </a:rPr>
              <a:t>В белой папахе синеву.</a:t>
            </a:r>
          </a:p>
          <a:p>
            <a:pPr algn="ctr"/>
            <a:r>
              <a:rPr lang="ru-RU" b="1">
                <a:solidFill>
                  <a:schemeClr val="bg1"/>
                </a:solidFill>
                <a:latin typeface="Constantia" pitchFamily="18" charset="0"/>
              </a:rPr>
              <a:t>Этой вершиной, снежной могучей.</a:t>
            </a:r>
          </a:p>
          <a:p>
            <a:pPr algn="ctr"/>
            <a:r>
              <a:rPr lang="ru-RU" b="1">
                <a:solidFill>
                  <a:schemeClr val="bg1"/>
                </a:solidFill>
                <a:latin typeface="Constantia" pitchFamily="18" charset="0"/>
              </a:rPr>
              <a:t>Налюбоваться не могу.</a:t>
            </a:r>
          </a:p>
        </p:txBody>
      </p:sp>
      <p:pic>
        <p:nvPicPr>
          <p:cNvPr id="38916" name="Picture 3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6237288"/>
            <a:ext cx="611981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3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3492500" y="0"/>
            <a:ext cx="2808288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8" name="TextBox 2"/>
          <p:cNvSpPr txBox="1">
            <a:spLocks noChangeArrowheads="1"/>
          </p:cNvSpPr>
          <p:nvPr/>
        </p:nvSpPr>
        <p:spPr bwMode="auto">
          <a:xfrm>
            <a:off x="4572000" y="3141663"/>
            <a:ext cx="3167063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onstantia" pitchFamily="18" charset="0"/>
              </a:rPr>
              <a:t>Юсюнгде барды, акъ тонунг.</a:t>
            </a:r>
          </a:p>
          <a:p>
            <a:r>
              <a:rPr lang="ru-RU" sz="1600" b="1">
                <a:solidFill>
                  <a:schemeClr val="bg1"/>
                </a:solidFill>
                <a:latin typeface="Constantia" pitchFamily="18" charset="0"/>
              </a:rPr>
              <a:t>Сен джай да, къыш да киесе.</a:t>
            </a:r>
          </a:p>
          <a:p>
            <a:r>
              <a:rPr lang="ru-RU" sz="1600" b="1">
                <a:solidFill>
                  <a:schemeClr val="bg1"/>
                </a:solidFill>
                <a:latin typeface="Constantia" pitchFamily="18" charset="0"/>
              </a:rPr>
              <a:t>Кюн бузулургъа тебресе,</a:t>
            </a:r>
          </a:p>
          <a:p>
            <a:r>
              <a:rPr lang="ru-RU" sz="1600" b="1">
                <a:solidFill>
                  <a:schemeClr val="bg1"/>
                </a:solidFill>
                <a:latin typeface="Constantia" pitchFamily="18" charset="0"/>
              </a:rPr>
              <a:t>Боран этерге   сюесе.</a:t>
            </a:r>
            <a:endParaRPr lang="ru-RU" sz="1600">
              <a:latin typeface="Constantia" pitchFamily="18" charset="0"/>
            </a:endParaRPr>
          </a:p>
        </p:txBody>
      </p:sp>
      <p:pic>
        <p:nvPicPr>
          <p:cNvPr id="9" name="Миннг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643042" y="5786454"/>
            <a:ext cx="571504" cy="571504"/>
          </a:xfrm>
          <a:prstGeom prst="rect">
            <a:avLst/>
          </a:prstGeom>
        </p:spPr>
      </p:pic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547813" y="1628775"/>
            <a:ext cx="295275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Хотя я судьбой на заре моих дней,</a:t>
            </a:r>
          </a:p>
          <a:p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О южные горы, отторгнут от вас,</a:t>
            </a:r>
          </a:p>
          <a:p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Чтоб вечно их помнить, там надо быть раз:</a:t>
            </a:r>
          </a:p>
          <a:p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Как сладкую песню отчизны моей, </a:t>
            </a:r>
          </a:p>
          <a:p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Люблю я Кавказ…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500563" y="1628775"/>
            <a:ext cx="3097212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222613"/>
                </a:solidFill>
                <a:latin typeface="Constantia" pitchFamily="18" charset="0"/>
              </a:rPr>
              <a:t>Джашау джолумда , джашлыгъымда. </a:t>
            </a:r>
          </a:p>
          <a:p>
            <a:r>
              <a:rPr lang="ru-RU" sz="2000" b="1">
                <a:solidFill>
                  <a:srgbClr val="222613"/>
                </a:solidFill>
                <a:latin typeface="Constantia" pitchFamily="18" charset="0"/>
              </a:rPr>
              <a:t>Ариу къаяла кёз аллымда.</a:t>
            </a:r>
          </a:p>
          <a:p>
            <a:r>
              <a:rPr lang="ru-RU" sz="2000" b="1">
                <a:solidFill>
                  <a:srgbClr val="222613"/>
                </a:solidFill>
                <a:latin typeface="Constantia" pitchFamily="18" charset="0"/>
              </a:rPr>
              <a:t>Сизни унутмаз ючюн хар заманда, </a:t>
            </a:r>
          </a:p>
          <a:p>
            <a:r>
              <a:rPr lang="ru-RU" sz="2000" b="1">
                <a:solidFill>
                  <a:srgbClr val="222613"/>
                </a:solidFill>
                <a:latin typeface="Constantia" pitchFamily="18" charset="0"/>
              </a:rPr>
              <a:t>Татлы джырымдача </a:t>
            </a:r>
          </a:p>
          <a:p>
            <a:r>
              <a:rPr lang="ru-RU" sz="2000" b="1">
                <a:solidFill>
                  <a:srgbClr val="222613"/>
                </a:solidFill>
                <a:latin typeface="Constantia" pitchFamily="18" charset="0"/>
              </a:rPr>
              <a:t>Ата Джуртумда.</a:t>
            </a:r>
          </a:p>
          <a:p>
            <a:r>
              <a:rPr lang="ru-RU" sz="2000" b="1">
                <a:solidFill>
                  <a:srgbClr val="222613"/>
                </a:solidFill>
                <a:latin typeface="Constantia" pitchFamily="18" charset="0"/>
              </a:rPr>
              <a:t>Мен сюеме сени Кавказ!</a:t>
            </a:r>
            <a:endParaRPr lang="ru-RU" sz="2000">
              <a:solidFill>
                <a:srgbClr val="222613"/>
              </a:solidFill>
              <a:latin typeface="Constant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19250" y="4868863"/>
            <a:ext cx="2303463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М. Ю. Лермонтов</a:t>
            </a:r>
          </a:p>
        </p:txBody>
      </p:sp>
      <p:pic>
        <p:nvPicPr>
          <p:cNvPr id="39940" name="Picture 3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6353175"/>
            <a:ext cx="410368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3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6308725"/>
            <a:ext cx="39608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11" descr="Роза 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6092825"/>
            <a:ext cx="439738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938" y="5013325"/>
            <a:ext cx="1657350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11" descr="Роза 2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950" y="44450"/>
            <a:ext cx="7921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11" descr="Роза 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80400" y="0"/>
            <a:ext cx="8636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3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4450"/>
            <a:ext cx="75612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7" name="Picture 3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199981" y="3112294"/>
            <a:ext cx="5472113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8" name="Picture 3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-2780507" y="3220244"/>
            <a:ext cx="5832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9" name="WordArt 21" descr="53821"/>
          <p:cNvSpPr>
            <a:spLocks noChangeArrowheads="1" noChangeShapeType="1" noTextEdit="1"/>
          </p:cNvSpPr>
          <p:nvPr/>
        </p:nvSpPr>
        <p:spPr bwMode="auto">
          <a:xfrm>
            <a:off x="1692275" y="476250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Творческая работа: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1" descr="Роза 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5516563"/>
            <a:ext cx="79375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44450"/>
            <a:ext cx="611981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WordArt 21" descr="53821"/>
          <p:cNvSpPr>
            <a:spLocks noChangeArrowheads="1" noChangeShapeType="1" noTextEdit="1"/>
          </p:cNvSpPr>
          <p:nvPr/>
        </p:nvSpPr>
        <p:spPr bwMode="auto">
          <a:xfrm>
            <a:off x="1835150" y="476250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Продолжите пословицы</a:t>
            </a:r>
          </a:p>
        </p:txBody>
      </p:sp>
      <p:sp>
        <p:nvSpPr>
          <p:cNvPr id="39956" name="WordArt 21" descr="53821"/>
          <p:cNvSpPr>
            <a:spLocks noChangeArrowheads="1" noChangeShapeType="1" noTextEdit="1"/>
          </p:cNvSpPr>
          <p:nvPr/>
        </p:nvSpPr>
        <p:spPr bwMode="auto">
          <a:xfrm>
            <a:off x="1835150" y="1700213"/>
            <a:ext cx="2592388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00" b="1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Monotype Corsiva"/>
              </a:rPr>
              <a:t>Материнская рука - </a:t>
            </a:r>
          </a:p>
        </p:txBody>
      </p:sp>
      <p:sp>
        <p:nvSpPr>
          <p:cNvPr id="39957" name="WordArt 21" descr="53821"/>
          <p:cNvSpPr>
            <a:spLocks noChangeArrowheads="1" noChangeShapeType="1" noTextEdit="1"/>
          </p:cNvSpPr>
          <p:nvPr/>
        </p:nvSpPr>
        <p:spPr bwMode="auto">
          <a:xfrm>
            <a:off x="4716463" y="1700213"/>
            <a:ext cx="2519362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00" b="1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Monotype Corsiva"/>
              </a:rPr>
              <a:t>не причинит боли.</a:t>
            </a:r>
          </a:p>
        </p:txBody>
      </p:sp>
      <p:sp>
        <p:nvSpPr>
          <p:cNvPr id="39958" name="WordArt 21" descr="53821"/>
          <p:cNvSpPr>
            <a:spLocks noChangeArrowheads="1" noChangeShapeType="1" noTextEdit="1"/>
          </p:cNvSpPr>
          <p:nvPr/>
        </p:nvSpPr>
        <p:spPr bwMode="auto">
          <a:xfrm>
            <a:off x="1692275" y="2492375"/>
            <a:ext cx="2592388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00" b="1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latin typeface="Monotype Corsiva"/>
              </a:rPr>
              <a:t>Кто не любит Родину -</a:t>
            </a:r>
          </a:p>
        </p:txBody>
      </p:sp>
      <p:sp>
        <p:nvSpPr>
          <p:cNvPr id="39959" name="WordArt 21" descr="53821"/>
          <p:cNvSpPr>
            <a:spLocks noChangeArrowheads="1" noChangeShapeType="1" noTextEdit="1"/>
          </p:cNvSpPr>
          <p:nvPr/>
        </p:nvSpPr>
        <p:spPr bwMode="auto">
          <a:xfrm>
            <a:off x="4572000" y="2492375"/>
            <a:ext cx="3024188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00" b="1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latin typeface="Monotype Corsiva"/>
              </a:rPr>
              <a:t>не полюбит и родную мать.</a:t>
            </a:r>
          </a:p>
        </p:txBody>
      </p:sp>
      <p:sp>
        <p:nvSpPr>
          <p:cNvPr id="39960" name="WordArt 21" descr="53821"/>
          <p:cNvSpPr>
            <a:spLocks noChangeArrowheads="1" noChangeShapeType="1" noTextEdit="1"/>
          </p:cNvSpPr>
          <p:nvPr/>
        </p:nvSpPr>
        <p:spPr bwMode="auto">
          <a:xfrm>
            <a:off x="1692275" y="3573463"/>
            <a:ext cx="2592388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00" b="1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stretch>
                    <a:fillRect/>
                  </a:stretch>
                </a:blipFill>
                <a:latin typeface="Monotype Corsiva"/>
              </a:rPr>
              <a:t>Тот кто продал Родину -</a:t>
            </a:r>
          </a:p>
        </p:txBody>
      </p:sp>
      <p:sp>
        <p:nvSpPr>
          <p:cNvPr id="39961" name="WordArt 21" descr="53821"/>
          <p:cNvSpPr>
            <a:spLocks noChangeArrowheads="1" noChangeShapeType="1" noTextEdit="1"/>
          </p:cNvSpPr>
          <p:nvPr/>
        </p:nvSpPr>
        <p:spPr bwMode="auto">
          <a:xfrm>
            <a:off x="4787900" y="3644900"/>
            <a:ext cx="2592388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00" b="1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stretch>
                    <a:fillRect/>
                  </a:stretch>
                </a:blipFill>
                <a:latin typeface="Monotype Corsiva"/>
              </a:rPr>
              <a:t>продаст и отца.</a:t>
            </a:r>
          </a:p>
        </p:txBody>
      </p:sp>
      <p:sp>
        <p:nvSpPr>
          <p:cNvPr id="39962" name="WordArt 21" descr="53821"/>
          <p:cNvSpPr>
            <a:spLocks noChangeArrowheads="1" noChangeShapeType="1" noTextEdit="1"/>
          </p:cNvSpPr>
          <p:nvPr/>
        </p:nvSpPr>
        <p:spPr bwMode="auto">
          <a:xfrm>
            <a:off x="1763713" y="4724400"/>
            <a:ext cx="2592387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00" b="1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latin typeface="Monotype Corsiva"/>
              </a:rPr>
              <a:t>Без языка народ</a:t>
            </a:r>
          </a:p>
        </p:txBody>
      </p:sp>
      <p:sp>
        <p:nvSpPr>
          <p:cNvPr id="39963" name="WordArt 21" descr="53821"/>
          <p:cNvSpPr>
            <a:spLocks noChangeArrowheads="1" noChangeShapeType="1" noTextEdit="1"/>
          </p:cNvSpPr>
          <p:nvPr/>
        </p:nvSpPr>
        <p:spPr bwMode="auto">
          <a:xfrm>
            <a:off x="4860032" y="4653136"/>
            <a:ext cx="2519362" cy="64911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00" b="1" kern="10" dirty="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latin typeface="Monotype Corsiva"/>
              </a:rPr>
              <a:t>исчезнет.   </a:t>
            </a:r>
          </a:p>
        </p:txBody>
      </p:sp>
      <p:pic>
        <p:nvPicPr>
          <p:cNvPr id="40972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619250" y="5949950"/>
            <a:ext cx="583247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9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39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6" grpId="0" animBg="1"/>
      <p:bldP spid="39957" grpId="0" animBg="1"/>
      <p:bldP spid="39958" grpId="0" animBg="1"/>
      <p:bldP spid="39959" grpId="0" animBg="1"/>
      <p:bldP spid="39960" grpId="0" animBg="1"/>
      <p:bldP spid="39961" grpId="0" animBg="1"/>
      <p:bldP spid="39962" grpId="0" animBg="1"/>
      <p:bldP spid="3996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Box 6"/>
          <p:cNvSpPr txBox="1">
            <a:spLocks noChangeArrowheads="1"/>
          </p:cNvSpPr>
          <p:nvPr/>
        </p:nvSpPr>
        <p:spPr bwMode="auto">
          <a:xfrm>
            <a:off x="1042988" y="1341438"/>
            <a:ext cx="6492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9" name="TextBox 8" descr="53946"/>
          <p:cNvSpPr txBox="1">
            <a:spLocks noChangeArrowheads="1"/>
          </p:cNvSpPr>
          <p:nvPr/>
        </p:nvSpPr>
        <p:spPr bwMode="auto">
          <a:xfrm>
            <a:off x="1547813" y="1125538"/>
            <a:ext cx="6048375" cy="4848225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3300"/>
                </a:solidFill>
                <a:latin typeface="Constantia" pitchFamily="18" charset="0"/>
              </a:rPr>
              <a:t>В материнском молоке и хлеб , и сыр.</a:t>
            </a:r>
          </a:p>
          <a:p>
            <a:pPr algn="ctr"/>
            <a:r>
              <a:rPr lang="ru-RU" sz="2400" b="1">
                <a:solidFill>
                  <a:srgbClr val="4C20EE"/>
                </a:solidFill>
                <a:latin typeface="Constantia" pitchFamily="18" charset="0"/>
              </a:rPr>
              <a:t>Анэ  быдзышэм щ</a:t>
            </a:r>
            <a:r>
              <a:rPr lang="en-US" sz="2400" b="1">
                <a:solidFill>
                  <a:srgbClr val="4C20EE"/>
                </a:solidFill>
                <a:latin typeface="Constantia" pitchFamily="18" charset="0"/>
              </a:rPr>
              <a:t>I</a:t>
            </a:r>
            <a:r>
              <a:rPr lang="ru-RU" sz="2400" b="1">
                <a:solidFill>
                  <a:srgbClr val="4C20EE"/>
                </a:solidFill>
                <a:latin typeface="Constantia" pitchFamily="18" charset="0"/>
              </a:rPr>
              <a:t>акхъуэри кхъуейри хэлъщ.</a:t>
            </a:r>
            <a:endParaRPr lang="en-US" sz="2400" b="1">
              <a:solidFill>
                <a:srgbClr val="4C20EE"/>
              </a:solidFill>
              <a:latin typeface="Constantia" pitchFamily="18" charset="0"/>
            </a:endParaRPr>
          </a:p>
          <a:p>
            <a:pPr algn="ctr"/>
            <a:r>
              <a:rPr lang="ru-RU" sz="2400" b="1">
                <a:solidFill>
                  <a:srgbClr val="FF3300"/>
                </a:solidFill>
                <a:latin typeface="Constantia" pitchFamily="18" charset="0"/>
              </a:rPr>
              <a:t>Сила народа разрушает утёсы.</a:t>
            </a:r>
            <a:endParaRPr lang="en-US" sz="2400" b="1">
              <a:solidFill>
                <a:srgbClr val="FF3300"/>
              </a:solidFill>
              <a:latin typeface="Constantia" pitchFamily="18" charset="0"/>
            </a:endParaRPr>
          </a:p>
          <a:p>
            <a:pPr algn="ctr"/>
            <a:r>
              <a:rPr lang="ru-RU" sz="2400" b="1">
                <a:solidFill>
                  <a:srgbClr val="4C20EE"/>
                </a:solidFill>
                <a:latin typeface="Constantia" pitchFamily="18" charset="0"/>
              </a:rPr>
              <a:t>Ажвлара  къару абыхъв ч</a:t>
            </a:r>
            <a:r>
              <a:rPr lang="en-US" sz="2400" b="1">
                <a:solidFill>
                  <a:srgbClr val="4C20EE"/>
                </a:solidFill>
                <a:latin typeface="Constantia" pitchFamily="18" charset="0"/>
              </a:rPr>
              <a:t>I</a:t>
            </a:r>
            <a:r>
              <a:rPr lang="ru-RU" sz="2400" b="1">
                <a:solidFill>
                  <a:srgbClr val="4C20EE"/>
                </a:solidFill>
                <a:latin typeface="Constantia" pitchFamily="18" charset="0"/>
              </a:rPr>
              <a:t>выща</a:t>
            </a:r>
            <a:r>
              <a:rPr lang="en-US" sz="2400" b="1">
                <a:solidFill>
                  <a:srgbClr val="4C20EE"/>
                </a:solidFill>
                <a:latin typeface="Constantia" pitchFamily="18" charset="0"/>
              </a:rPr>
              <a:t> </a:t>
            </a:r>
            <a:r>
              <a:rPr lang="ru-RU" sz="2400" b="1">
                <a:solidFill>
                  <a:srgbClr val="4C20EE"/>
                </a:solidFill>
                <a:latin typeface="Constantia" pitchFamily="18" charset="0"/>
              </a:rPr>
              <a:t>арх</a:t>
            </a:r>
            <a:r>
              <a:rPr lang="en-US" sz="2400" b="1">
                <a:solidFill>
                  <a:srgbClr val="4C20EE"/>
                </a:solidFill>
                <a:latin typeface="Constantia" pitchFamily="18" charset="0"/>
              </a:rPr>
              <a:t>I</a:t>
            </a:r>
            <a:r>
              <a:rPr lang="ru-RU" sz="2400" b="1">
                <a:solidFill>
                  <a:srgbClr val="4C20EE"/>
                </a:solidFill>
                <a:latin typeface="Constantia" pitchFamily="18" charset="0"/>
              </a:rPr>
              <a:t>чит</a:t>
            </a:r>
            <a:r>
              <a:rPr lang="en-US" sz="2400" b="1">
                <a:solidFill>
                  <a:srgbClr val="4C20EE"/>
                </a:solidFill>
                <a:latin typeface="Constantia" pitchFamily="18" charset="0"/>
              </a:rPr>
              <a:t>I</a:t>
            </a:r>
            <a:r>
              <a:rPr lang="ru-RU" sz="2400" b="1">
                <a:solidFill>
                  <a:srgbClr val="4C20EE"/>
                </a:solidFill>
                <a:latin typeface="Constantia" pitchFamily="18" charset="0"/>
              </a:rPr>
              <a:t>. </a:t>
            </a:r>
          </a:p>
          <a:p>
            <a:pPr algn="ctr"/>
            <a:r>
              <a:rPr lang="ru-RU" sz="2400" b="1">
                <a:solidFill>
                  <a:srgbClr val="CC3399"/>
                </a:solidFill>
                <a:latin typeface="Constantia" pitchFamily="18" charset="0"/>
              </a:rPr>
              <a:t> </a:t>
            </a:r>
            <a:r>
              <a:rPr lang="ru-RU" sz="2400" b="1">
                <a:solidFill>
                  <a:srgbClr val="FF3300"/>
                </a:solidFill>
                <a:latin typeface="Constantia" pitchFamily="18" charset="0"/>
              </a:rPr>
              <a:t>Земля родины – рай , а её вода – шербет</a:t>
            </a:r>
            <a:r>
              <a:rPr lang="en-US" sz="2400" b="1">
                <a:solidFill>
                  <a:srgbClr val="FF3300"/>
                </a:solidFill>
                <a:latin typeface="Constantia" pitchFamily="18" charset="0"/>
              </a:rPr>
              <a:t>.</a:t>
            </a:r>
          </a:p>
          <a:p>
            <a:pPr algn="ctr"/>
            <a:r>
              <a:rPr lang="ru-RU" sz="2400" b="1">
                <a:solidFill>
                  <a:srgbClr val="4C20EE"/>
                </a:solidFill>
                <a:latin typeface="Constantia" pitchFamily="18" charset="0"/>
              </a:rPr>
              <a:t>Тувган элдинг ери – еннет, сувы сербет.</a:t>
            </a:r>
          </a:p>
          <a:p>
            <a:pPr algn="ctr"/>
            <a:r>
              <a:rPr lang="ru-RU" sz="2400" b="1">
                <a:solidFill>
                  <a:srgbClr val="FF3300"/>
                </a:solidFill>
                <a:latin typeface="Constantia" pitchFamily="18" charset="0"/>
              </a:rPr>
              <a:t>Отчизна дороже отцовского дома.</a:t>
            </a:r>
            <a:r>
              <a:rPr lang="en-US" sz="2400" b="1">
                <a:solidFill>
                  <a:srgbClr val="CC3399"/>
                </a:solidFill>
                <a:latin typeface="Constantia" pitchFamily="18" charset="0"/>
              </a:rPr>
              <a:t> </a:t>
            </a:r>
            <a:endParaRPr lang="ru-RU" sz="2400" b="1">
              <a:solidFill>
                <a:srgbClr val="CC3399"/>
              </a:solidFill>
              <a:latin typeface="Constantia" pitchFamily="18" charset="0"/>
            </a:endParaRPr>
          </a:p>
          <a:p>
            <a:pPr algn="ctr"/>
            <a:r>
              <a:rPr lang="ru-RU" sz="2400" b="1">
                <a:solidFill>
                  <a:srgbClr val="4C20EE"/>
                </a:solidFill>
                <a:latin typeface="Constantia" pitchFamily="18" charset="0"/>
              </a:rPr>
              <a:t>Ата Джурт – атангы юйюнден артыкъ.</a:t>
            </a:r>
          </a:p>
          <a:p>
            <a:pPr algn="ctr"/>
            <a:endParaRPr lang="ru-RU" sz="2400">
              <a:solidFill>
                <a:srgbClr val="4C20EE"/>
              </a:solidFill>
              <a:latin typeface="Constantia" pitchFamily="18" charset="0"/>
            </a:endParaRPr>
          </a:p>
        </p:txBody>
      </p:sp>
      <p:pic>
        <p:nvPicPr>
          <p:cNvPr id="41987" name="Рисунок 12" descr="0a1777fe9265ef8d28dc2011d30375f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843213" y="6065838"/>
            <a:ext cx="34559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WordArt 21" descr="53821"/>
          <p:cNvSpPr>
            <a:spLocks noChangeArrowheads="1" noChangeShapeType="1" noTextEdit="1"/>
          </p:cNvSpPr>
          <p:nvPr/>
        </p:nvSpPr>
        <p:spPr bwMode="auto">
          <a:xfrm>
            <a:off x="1908175" y="0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Сравнительный анализ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2"/>
          <p:cNvSpPr txBox="1">
            <a:spLocks noChangeArrowheads="1"/>
          </p:cNvSpPr>
          <p:nvPr/>
        </p:nvSpPr>
        <p:spPr bwMode="auto">
          <a:xfrm>
            <a:off x="1619250" y="1628775"/>
            <a:ext cx="18732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572ECC"/>
                </a:solidFill>
                <a:latin typeface="Constantia" pitchFamily="18" charset="0"/>
              </a:rPr>
              <a:t>РВЕТСЯ В ОБЛАКА</a:t>
            </a:r>
          </a:p>
        </p:txBody>
      </p:sp>
      <p:sp>
        <p:nvSpPr>
          <p:cNvPr id="43010" name="TextBox 3"/>
          <p:cNvSpPr txBox="1">
            <a:spLocks noChangeArrowheads="1"/>
          </p:cNvSpPr>
          <p:nvPr/>
        </p:nvSpPr>
        <p:spPr bwMode="auto">
          <a:xfrm>
            <a:off x="6084888" y="1700213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800080"/>
                </a:solidFill>
                <a:latin typeface="Constantia" pitchFamily="18" charset="0"/>
              </a:rPr>
              <a:t> ЩУКА</a:t>
            </a:r>
          </a:p>
        </p:txBody>
      </p:sp>
      <p:sp>
        <p:nvSpPr>
          <p:cNvPr id="43011" name="TextBox 4"/>
          <p:cNvSpPr txBox="1">
            <a:spLocks noChangeArrowheads="1"/>
          </p:cNvSpPr>
          <p:nvPr/>
        </p:nvSpPr>
        <p:spPr bwMode="auto">
          <a:xfrm>
            <a:off x="6732588" y="2852738"/>
            <a:ext cx="86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800080"/>
                </a:solidFill>
                <a:latin typeface="Constantia" pitchFamily="18" charset="0"/>
              </a:rPr>
              <a:t>РАК</a:t>
            </a:r>
          </a:p>
        </p:txBody>
      </p:sp>
      <p:sp>
        <p:nvSpPr>
          <p:cNvPr id="43012" name="TextBox 5"/>
          <p:cNvSpPr txBox="1">
            <a:spLocks noChangeArrowheads="1"/>
          </p:cNvSpPr>
          <p:nvPr/>
        </p:nvSpPr>
        <p:spPr bwMode="auto">
          <a:xfrm>
            <a:off x="6156325" y="5084763"/>
            <a:ext cx="1439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800080"/>
                </a:solidFill>
                <a:latin typeface="Constantia" pitchFamily="18" charset="0"/>
              </a:rPr>
              <a:t>ЛЕБЕДЬ</a:t>
            </a:r>
          </a:p>
        </p:txBody>
      </p:sp>
      <p:sp>
        <p:nvSpPr>
          <p:cNvPr id="43013" name="TextBox 6"/>
          <p:cNvSpPr txBox="1">
            <a:spLocks noChangeArrowheads="1"/>
          </p:cNvSpPr>
          <p:nvPr/>
        </p:nvSpPr>
        <p:spPr bwMode="auto">
          <a:xfrm>
            <a:off x="1619250" y="2781300"/>
            <a:ext cx="2089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latin typeface="Constantia" pitchFamily="18" charset="0"/>
              </a:rPr>
              <a:t>ПЯТИТСЯ НАЗАД</a:t>
            </a:r>
          </a:p>
        </p:txBody>
      </p:sp>
      <p:sp>
        <p:nvSpPr>
          <p:cNvPr id="43014" name="TextBox 7"/>
          <p:cNvSpPr txBox="1">
            <a:spLocks noChangeArrowheads="1"/>
          </p:cNvSpPr>
          <p:nvPr/>
        </p:nvSpPr>
        <p:spPr bwMode="auto">
          <a:xfrm>
            <a:off x="1547813" y="4581525"/>
            <a:ext cx="1800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257933"/>
                </a:solidFill>
                <a:latin typeface="Constantia" pitchFamily="18" charset="0"/>
              </a:rPr>
              <a:t>ТЯНЕТСЯ В ВОДУ</a:t>
            </a:r>
          </a:p>
        </p:txBody>
      </p:sp>
      <p:pic>
        <p:nvPicPr>
          <p:cNvPr id="43015" name="Picture 23" descr="dd7c875322d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797422">
            <a:off x="3675062" y="3906838"/>
            <a:ext cx="2449513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115888"/>
            <a:ext cx="5761037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6107113"/>
            <a:ext cx="5256213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8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5516563"/>
            <a:ext cx="7270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9" name="WordArt 21" descr="53821"/>
          <p:cNvSpPr>
            <a:spLocks noChangeArrowheads="1" noChangeShapeType="1" noTextEdit="1"/>
          </p:cNvSpPr>
          <p:nvPr/>
        </p:nvSpPr>
        <p:spPr bwMode="auto">
          <a:xfrm>
            <a:off x="1692275" y="333375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Тест на внимательность</a:t>
            </a:r>
          </a:p>
        </p:txBody>
      </p:sp>
      <p:sp>
        <p:nvSpPr>
          <p:cNvPr id="43028" name="AutoShape 20" descr="53042"/>
          <p:cNvSpPr>
            <a:spLocks noChangeArrowheads="1"/>
          </p:cNvSpPr>
          <p:nvPr/>
        </p:nvSpPr>
        <p:spPr bwMode="auto">
          <a:xfrm rot="2215382">
            <a:off x="3132138" y="1989138"/>
            <a:ext cx="793750" cy="563562"/>
          </a:xfrm>
          <a:custGeom>
            <a:avLst/>
            <a:gdLst>
              <a:gd name="T0" fmla="*/ 21534696 w 21600"/>
              <a:gd name="T1" fmla="*/ 0 h 21600"/>
              <a:gd name="T2" fmla="*/ 0 w 21600"/>
              <a:gd name="T3" fmla="*/ 7351902 h 21600"/>
              <a:gd name="T4" fmla="*/ 21534696 w 21600"/>
              <a:gd name="T5" fmla="*/ 14703803 h 21600"/>
              <a:gd name="T6" fmla="*/ 29168474 w 21600"/>
              <a:gd name="T7" fmla="*/ 735190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8921 h 21600"/>
              <a:gd name="T14" fmla="*/ 20616 w 21600"/>
              <a:gd name="T15" fmla="*/ 1267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5947" y="0"/>
                </a:moveTo>
                <a:lnTo>
                  <a:pt x="15947" y="8921"/>
                </a:lnTo>
                <a:lnTo>
                  <a:pt x="3375" y="8921"/>
                </a:lnTo>
                <a:lnTo>
                  <a:pt x="3375" y="12679"/>
                </a:lnTo>
                <a:lnTo>
                  <a:pt x="15947" y="12679"/>
                </a:lnTo>
                <a:lnTo>
                  <a:pt x="15947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8921"/>
                </a:moveTo>
                <a:lnTo>
                  <a:pt x="1350" y="12679"/>
                </a:lnTo>
                <a:lnTo>
                  <a:pt x="2700" y="12679"/>
                </a:lnTo>
                <a:lnTo>
                  <a:pt x="2700" y="8921"/>
                </a:lnTo>
                <a:close/>
              </a:path>
              <a:path w="21600" h="21600">
                <a:moveTo>
                  <a:pt x="0" y="8921"/>
                </a:moveTo>
                <a:lnTo>
                  <a:pt x="0" y="12679"/>
                </a:lnTo>
                <a:lnTo>
                  <a:pt x="675" y="12679"/>
                </a:lnTo>
                <a:lnTo>
                  <a:pt x="675" y="8921"/>
                </a:lnTo>
                <a:close/>
              </a:path>
            </a:pathLst>
          </a:custGeom>
          <a:blipFill dpi="0" rotWithShape="1">
            <a:blip r:embed="rId6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44 -0.01528 L 0.26371 0.38958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3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2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59 0.14792 L 0.32812 0.1108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3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00" y="-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 0.35787 L 0.2243 -0.0620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3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8" grpId="0" animBg="1"/>
      <p:bldP spid="43028" grpId="1" animBg="1"/>
      <p:bldP spid="43028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521201" y="2759075"/>
            <a:ext cx="50419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9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-650081" y="2674144"/>
            <a:ext cx="540226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10" descr="12458888N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836613"/>
            <a:ext cx="3573463" cy="519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WordArt 11" descr="53821"/>
          <p:cNvSpPr>
            <a:spLocks noChangeArrowheads="1" noChangeShapeType="1" noTextEdit="1"/>
          </p:cNvSpPr>
          <p:nvPr/>
        </p:nvSpPr>
        <p:spPr bwMode="auto">
          <a:xfrm>
            <a:off x="1835150" y="5661025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kern="10">
                <a:ln w="6350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Times New Roman"/>
                <a:cs typeface="Times New Roman"/>
              </a:rPr>
              <a:t>БОСТАНОВА </a:t>
            </a:r>
          </a:p>
          <a:p>
            <a:pPr algn="ctr"/>
            <a:r>
              <a:rPr lang="ru-RU" b="1" kern="10">
                <a:ln w="6350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Times New Roman"/>
                <a:cs typeface="Times New Roman"/>
              </a:rPr>
              <a:t>ФАТИМА КАЗИЕВНА</a:t>
            </a:r>
          </a:p>
          <a:p>
            <a:pPr algn="ctr"/>
            <a:r>
              <a:rPr lang="ru-RU" b="1" kern="10">
                <a:ln w="6350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Times New Roman"/>
                <a:cs typeface="Times New Roman"/>
              </a:rPr>
              <a:t>УЧИТЕЛЬ РОДНОГО ЯЗЫКА И ЛИТЕРАТУРЫ</a:t>
            </a:r>
          </a:p>
        </p:txBody>
      </p:sp>
      <p:pic>
        <p:nvPicPr>
          <p:cNvPr id="15365" name="Рисунок 10" descr="0a1777fe9265ef8d28dc2011d30375f3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975" y="188913"/>
            <a:ext cx="439261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5571" y="1561159"/>
            <a:ext cx="2634309" cy="5521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«КЪАРА КЮБЮР»</a:t>
            </a:r>
            <a:endParaRPr lang="ru-RU" sz="36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5904" y="2348880"/>
            <a:ext cx="25130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«МЛЕЧНЫЙ ПУТЬ»</a:t>
            </a:r>
            <a:endParaRPr lang="ru-RU" sz="28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2644" y="3356992"/>
            <a:ext cx="2429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«БЕКБОЛАТ»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6416" y="3927696"/>
            <a:ext cx="2785553" cy="5093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«ДОРОГИ И ЗВЕЗДЫ»</a:t>
            </a:r>
            <a:endParaRPr lang="ru-RU" sz="2800" b="1" dirty="0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3494" y="4792474"/>
            <a:ext cx="357018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«ПРОДОЛЖЕНИЕ РОДА»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8234" y="2284686"/>
            <a:ext cx="223224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10" dirty="0">
                <a:ln w="3175">
                  <a:solidFill>
                    <a:srgbClr val="FF0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990000"/>
                  </a:prstShdw>
                </a:effectLst>
                <a:latin typeface="Times New Roman"/>
                <a:cs typeface="Times New Roman"/>
              </a:rPr>
              <a:t>Х. АППАЕВ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64088" y="3005782"/>
            <a:ext cx="24482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10" dirty="0">
                <a:ln w="3175">
                  <a:solidFill>
                    <a:srgbClr val="FF0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990000"/>
                  </a:prstShdw>
                </a:effectLst>
                <a:latin typeface="Times New Roman"/>
                <a:cs typeface="Times New Roman"/>
              </a:rPr>
              <a:t>М. БАТЧАЕВ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0663" y="4011042"/>
            <a:ext cx="2088232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10" dirty="0">
                <a:ln w="3175">
                  <a:solidFill>
                    <a:srgbClr val="FF0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990000"/>
                  </a:prstShdw>
                </a:effectLst>
                <a:latin typeface="Times New Roman"/>
                <a:cs typeface="Times New Roman"/>
              </a:rPr>
              <a:t>Г. БРАТОВ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546" y="4805174"/>
            <a:ext cx="1728192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10" dirty="0">
                <a:ln w="3175">
                  <a:solidFill>
                    <a:srgbClr val="FF0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990000"/>
                  </a:prstShdw>
                </a:effectLst>
                <a:latin typeface="Times New Roman"/>
                <a:cs typeface="Times New Roman"/>
              </a:rPr>
              <a:t>К. МХЦЕ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08104" y="1630531"/>
            <a:ext cx="22322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10" dirty="0">
                <a:ln w="3175">
                  <a:solidFill>
                    <a:srgbClr val="FF0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990000"/>
                  </a:prstShdw>
                </a:effectLst>
                <a:latin typeface="Times New Roman"/>
                <a:cs typeface="Times New Roman"/>
              </a:rPr>
              <a:t>С. КАПАЕВ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4043" name="Рисунок 44" descr="0a1777fe9265ef8d28dc2011d30375f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1052513"/>
            <a:ext cx="57594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4" name="Рисунок 48" descr="0a1777fe9265ef8d28dc2011d30375f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476375" y="6035675"/>
            <a:ext cx="61912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5" name="WordArt 21" descr="53821"/>
          <p:cNvSpPr>
            <a:spLocks noChangeArrowheads="1" noChangeShapeType="1" noTextEdit="1"/>
          </p:cNvSpPr>
          <p:nvPr/>
        </p:nvSpPr>
        <p:spPr bwMode="auto">
          <a:xfrm>
            <a:off x="1835150" y="0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Соотнеси название произведения и автора</a:t>
            </a:r>
          </a:p>
        </p:txBody>
      </p:sp>
      <p:sp>
        <p:nvSpPr>
          <p:cNvPr id="44064" name="Line 32"/>
          <p:cNvSpPr>
            <a:spLocks noChangeShapeType="1"/>
          </p:cNvSpPr>
          <p:nvPr/>
        </p:nvSpPr>
        <p:spPr bwMode="auto">
          <a:xfrm>
            <a:off x="3995738" y="1844675"/>
            <a:ext cx="1944687" cy="576263"/>
          </a:xfrm>
          <a:prstGeom prst="line">
            <a:avLst/>
          </a:prstGeom>
          <a:noFill/>
          <a:ln w="28575">
            <a:solidFill>
              <a:srgbClr val="CC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65" name="Line 33"/>
          <p:cNvSpPr>
            <a:spLocks noChangeShapeType="1"/>
          </p:cNvSpPr>
          <p:nvPr/>
        </p:nvSpPr>
        <p:spPr bwMode="auto">
          <a:xfrm>
            <a:off x="3995738" y="2565400"/>
            <a:ext cx="1728787" cy="576263"/>
          </a:xfrm>
          <a:prstGeom prst="line">
            <a:avLst/>
          </a:prstGeom>
          <a:noFill/>
          <a:ln w="28575">
            <a:solidFill>
              <a:srgbClr val="CC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66" name="Line 34"/>
          <p:cNvSpPr>
            <a:spLocks noChangeShapeType="1"/>
          </p:cNvSpPr>
          <p:nvPr/>
        </p:nvSpPr>
        <p:spPr bwMode="auto">
          <a:xfrm flipV="1">
            <a:off x="3924300" y="2060575"/>
            <a:ext cx="2087563" cy="1296988"/>
          </a:xfrm>
          <a:prstGeom prst="line">
            <a:avLst/>
          </a:prstGeom>
          <a:noFill/>
          <a:ln w="19050">
            <a:solidFill>
              <a:srgbClr val="CC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67" name="Line 35"/>
          <p:cNvSpPr>
            <a:spLocks noChangeShapeType="1"/>
          </p:cNvSpPr>
          <p:nvPr/>
        </p:nvSpPr>
        <p:spPr bwMode="auto">
          <a:xfrm>
            <a:off x="4284663" y="4221163"/>
            <a:ext cx="1511300" cy="792162"/>
          </a:xfrm>
          <a:prstGeom prst="line">
            <a:avLst/>
          </a:prstGeom>
          <a:noFill/>
          <a:ln w="28575">
            <a:solidFill>
              <a:srgbClr val="CC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68" name="Line 36"/>
          <p:cNvSpPr>
            <a:spLocks noChangeShapeType="1"/>
          </p:cNvSpPr>
          <p:nvPr/>
        </p:nvSpPr>
        <p:spPr bwMode="auto">
          <a:xfrm flipV="1">
            <a:off x="4859338" y="4437063"/>
            <a:ext cx="1441450" cy="647700"/>
          </a:xfrm>
          <a:prstGeom prst="line">
            <a:avLst/>
          </a:prstGeom>
          <a:noFill/>
          <a:ln w="38100">
            <a:solidFill>
              <a:srgbClr val="CC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64" grpId="0" animBg="1"/>
      <p:bldP spid="44065" grpId="0" animBg="1"/>
      <p:bldP spid="44066" grpId="0" animBg="1"/>
      <p:bldP spid="44067" grpId="0" animBg="1"/>
      <p:bldP spid="4406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3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0"/>
            <a:ext cx="61198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Picture 3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619250" y="5956696"/>
            <a:ext cx="604837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11" descr="Роза 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5084763"/>
            <a:ext cx="1223963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WordArt 21" descr="53821"/>
          <p:cNvSpPr>
            <a:spLocks noChangeArrowheads="1" noChangeShapeType="1" noTextEdit="1"/>
          </p:cNvSpPr>
          <p:nvPr/>
        </p:nvSpPr>
        <p:spPr bwMode="auto">
          <a:xfrm>
            <a:off x="1763713" y="765175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К устному народному творчеству 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относится :</a:t>
            </a:r>
          </a:p>
        </p:txBody>
      </p:sp>
      <p:sp>
        <p:nvSpPr>
          <p:cNvPr id="45061" name="WordArt 21" descr="53821"/>
          <p:cNvSpPr>
            <a:spLocks noChangeArrowheads="1" noChangeShapeType="1" noTextEdit="1"/>
          </p:cNvSpPr>
          <p:nvPr/>
        </p:nvSpPr>
        <p:spPr bwMode="auto">
          <a:xfrm>
            <a:off x="2339975" y="1989138"/>
            <a:ext cx="4968875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Пословицы </a:t>
            </a:r>
          </a:p>
        </p:txBody>
      </p:sp>
      <p:sp>
        <p:nvSpPr>
          <p:cNvPr id="45062" name="WordArt 21" descr="53821"/>
          <p:cNvSpPr>
            <a:spLocks noChangeArrowheads="1" noChangeShapeType="1" noTextEdit="1"/>
          </p:cNvSpPr>
          <p:nvPr/>
        </p:nvSpPr>
        <p:spPr bwMode="auto">
          <a:xfrm>
            <a:off x="2484438" y="3284538"/>
            <a:ext cx="4392612" cy="646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Рассказы</a:t>
            </a:r>
          </a:p>
        </p:txBody>
      </p:sp>
      <p:sp>
        <p:nvSpPr>
          <p:cNvPr id="45063" name="WordArt 21" descr="53821"/>
          <p:cNvSpPr>
            <a:spLocks noChangeArrowheads="1" noChangeShapeType="1" noTextEdit="1"/>
          </p:cNvSpPr>
          <p:nvPr/>
        </p:nvSpPr>
        <p:spPr bwMode="auto">
          <a:xfrm>
            <a:off x="2411413" y="4365625"/>
            <a:ext cx="4178300" cy="573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Стихи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476672"/>
            <a:ext cx="57606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kern="10" dirty="0" smtClean="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Проектно – исследовательская работа.</a:t>
            </a:r>
            <a:endParaRPr lang="ru-RU" sz="5400" dirty="0"/>
          </a:p>
        </p:txBody>
      </p:sp>
      <p:pic>
        <p:nvPicPr>
          <p:cNvPr id="3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619250" y="5877272"/>
            <a:ext cx="604837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581128"/>
            <a:ext cx="1587830" cy="156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XP\Рабочий стол\рамки. рисунки\adiuh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052736"/>
            <a:ext cx="6192688" cy="511256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19672" y="116632"/>
            <a:ext cx="59766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kern="10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Башня </a:t>
            </a:r>
            <a:r>
              <a:rPr lang="ru-RU" sz="5400" b="1" i="1" kern="10" dirty="0" err="1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Адиюх</a:t>
            </a:r>
            <a:r>
              <a:rPr lang="ru-RU" sz="5400" b="1" i="1" kern="10" dirty="0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в  </a:t>
            </a:r>
            <a:r>
              <a:rPr lang="ru-RU" sz="5400" b="1" i="1" kern="10" dirty="0" err="1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Хабезском</a:t>
            </a:r>
            <a:r>
              <a:rPr lang="ru-RU" sz="5400" b="1" i="1" kern="10" dirty="0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районе</a:t>
            </a:r>
            <a:endParaRPr lang="ru-RU" sz="5400" dirty="0"/>
          </a:p>
        </p:txBody>
      </p:sp>
      <p:pic>
        <p:nvPicPr>
          <p:cNvPr id="4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619248" y="6165304"/>
            <a:ext cx="6048375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6767676767\08.jpg"/>
          <p:cNvPicPr>
            <a:picLocks noChangeAspect="1" noChangeArrowheads="1"/>
          </p:cNvPicPr>
          <p:nvPr/>
        </p:nvPicPr>
        <p:blipFill>
          <a:blip r:embed="rId2" cstate="print"/>
          <a:srcRect t="7778"/>
          <a:stretch>
            <a:fillRect/>
          </a:stretch>
        </p:blipFill>
        <p:spPr bwMode="auto">
          <a:xfrm>
            <a:off x="1406897" y="2132856"/>
            <a:ext cx="6327698" cy="4610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049480" y="314652"/>
            <a:ext cx="6986986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ДРЕВНИЕ АЛАНСКИЕ ХРАМЫ </a:t>
            </a:r>
            <a:r>
              <a:rPr lang="ru-RU" sz="4800" b="1" i="1" kern="10" dirty="0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П.НИЖНИЙ </a:t>
            </a:r>
            <a:r>
              <a:rPr lang="ru-RU" sz="4800" b="1" i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АРХЫЗ</a:t>
            </a:r>
            <a:endParaRPr lang="ru-RU" sz="13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  <p:pic>
        <p:nvPicPr>
          <p:cNvPr id="4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44450"/>
            <a:ext cx="611981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презентация\monument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0756" y="1561583"/>
            <a:ext cx="6039934" cy="4525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236205" y="-57299"/>
            <a:ext cx="6686355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i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МУЗЕЙ – ПАМЯТНИК ЗАЩИТНИКАМ КАВКАЗА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pic>
        <p:nvPicPr>
          <p:cNvPr id="47107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6092825"/>
            <a:ext cx="61912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6073775"/>
            <a:ext cx="79216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9400" y="1777743"/>
            <a:ext cx="6258224" cy="4675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904355" y="187623"/>
            <a:ext cx="7488832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i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ТЕБЕРДИНСКИЙ ЗАПОВЕДНИК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  <p:pic>
        <p:nvPicPr>
          <p:cNvPr id="4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619671" y="6453336"/>
            <a:ext cx="5904655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.jpg"/>
          <p:cNvPicPr>
            <a:picLocks noChangeAspect="1"/>
          </p:cNvPicPr>
          <p:nvPr/>
        </p:nvPicPr>
        <p:blipFill>
          <a:blip r:embed="rId2" cstate="print"/>
          <a:srcRect b="7898"/>
          <a:stretch>
            <a:fillRect/>
          </a:stretch>
        </p:blipFill>
        <p:spPr>
          <a:xfrm>
            <a:off x="1407878" y="912270"/>
            <a:ext cx="6329008" cy="5105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4" name="Рисунок 10" descr="0a1777fe9265ef8d28dc2011d30375f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188913"/>
            <a:ext cx="439261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6" descr="727917ef2512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403350" y="6165304"/>
            <a:ext cx="316865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6" descr="727917ef2512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4571702" y="6093295"/>
            <a:ext cx="3168650" cy="7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2.jpg"/>
          <p:cNvPicPr>
            <a:picLocks noChangeAspect="1"/>
          </p:cNvPicPr>
          <p:nvPr/>
        </p:nvPicPr>
        <p:blipFill>
          <a:blip r:embed="rId2" cstate="print"/>
          <a:srcRect b="14156"/>
          <a:stretch>
            <a:fillRect/>
          </a:stretch>
        </p:blipFill>
        <p:spPr>
          <a:xfrm>
            <a:off x="1481312" y="912510"/>
            <a:ext cx="6111271" cy="4770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78" name="Рисунок 10" descr="0a1777fe9265ef8d28dc2011d30375f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188913"/>
            <a:ext cx="439261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547813" y="5791025"/>
            <a:ext cx="59055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33.jpg"/>
          <p:cNvPicPr>
            <a:picLocks noChangeAspect="1"/>
          </p:cNvPicPr>
          <p:nvPr/>
        </p:nvPicPr>
        <p:blipFill>
          <a:blip r:embed="rId3" cstate="print"/>
          <a:srcRect t="7639" b="10897"/>
          <a:stretch>
            <a:fillRect/>
          </a:stretch>
        </p:blipFill>
        <p:spPr>
          <a:xfrm>
            <a:off x="1407775" y="840634"/>
            <a:ext cx="6183148" cy="4920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2" name="Рисунок 10" descr="0a1777fe9265ef8d28dc2011d30375f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975" y="188913"/>
            <a:ext cx="439261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6" descr="727917ef2512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350" y="6120680"/>
            <a:ext cx="316865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6" descr="727917ef2512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694" y="6120680"/>
            <a:ext cx="316865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 txBox="1">
            <a:spLocks noChangeArrowheads="1"/>
          </p:cNvSpPr>
          <p:nvPr/>
        </p:nvSpPr>
        <p:spPr bwMode="auto">
          <a:xfrm>
            <a:off x="2987675" y="1412875"/>
            <a:ext cx="4824413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ru-RU" sz="2000">
                <a:solidFill>
                  <a:srgbClr val="0D0D0D"/>
                </a:solidFill>
                <a:latin typeface="Constantia" pitchFamily="18" charset="0"/>
              </a:rPr>
              <a:t>   </a:t>
            </a:r>
            <a:r>
              <a:rPr lang="ru-RU" sz="2000" b="1">
                <a:solidFill>
                  <a:srgbClr val="0D0D0D"/>
                </a:solidFill>
                <a:latin typeface="Constantia" pitchFamily="18" charset="0"/>
              </a:rPr>
              <a:t>Формирование качественно новой личности школьника, сохранение и развитие национальных традиций, культуры  и бережное отношение к историческому наследию своего народа. </a:t>
            </a:r>
          </a:p>
        </p:txBody>
      </p:sp>
      <p:sp>
        <p:nvSpPr>
          <p:cNvPr id="5" name="Rectangle 15"/>
          <p:cNvSpPr txBox="1">
            <a:spLocks noChangeArrowheads="1"/>
          </p:cNvSpPr>
          <p:nvPr/>
        </p:nvSpPr>
        <p:spPr bwMode="auto">
          <a:xfrm>
            <a:off x="1547813" y="3573463"/>
            <a:ext cx="611981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</a:pPr>
            <a:r>
              <a:rPr lang="ru-RU" sz="1600">
                <a:solidFill>
                  <a:schemeClr val="bg1"/>
                </a:solidFill>
                <a:latin typeface="Constantia" pitchFamily="18" charset="0"/>
              </a:rPr>
              <a:t>развитие личности школьника, его творческих способностей,  развитие интереса к истории своего народа, к его культуре, традициям и обычаям,  карачаевского народа.</a:t>
            </a: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</a:pPr>
            <a:r>
              <a:rPr lang="ru-RU" sz="1600">
                <a:solidFill>
                  <a:schemeClr val="bg1"/>
                </a:solidFill>
                <a:latin typeface="Constantia" pitchFamily="18" charset="0"/>
              </a:rPr>
              <a:t>формирования желания и умения учиться;</a:t>
            </a: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</a:pPr>
            <a:r>
              <a:rPr lang="ru-RU" sz="1600">
                <a:solidFill>
                  <a:schemeClr val="bg1"/>
                </a:solidFill>
                <a:latin typeface="Constantia" pitchFamily="18" charset="0"/>
              </a:rPr>
              <a:t>воспитание нравственных и эстетических чувств, эмоционально-ценностного позитивного отношения к себе и окружающему миру на примере традиций народов проживающих на территории республики;</a:t>
            </a: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</a:pPr>
            <a:r>
              <a:rPr lang="ru-RU" sz="1600">
                <a:solidFill>
                  <a:schemeClr val="bg1"/>
                </a:solidFill>
                <a:latin typeface="Constantia" pitchFamily="18" charset="0"/>
              </a:rPr>
              <a:t>освоение системы знаний умений и навыков, опыта осуществления разнообразных видов деятельности;</a:t>
            </a: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</a:pPr>
            <a:r>
              <a:rPr lang="ru-RU" sz="1600">
                <a:solidFill>
                  <a:schemeClr val="bg1"/>
                </a:solidFill>
                <a:latin typeface="Constantia" pitchFamily="18" charset="0"/>
              </a:rPr>
              <a:t>сохранение и поддержка индивидуальности ребенка. </a:t>
            </a:r>
          </a:p>
        </p:txBody>
      </p:sp>
      <p:sp>
        <p:nvSpPr>
          <p:cNvPr id="17415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6705600" y="6248400"/>
            <a:ext cx="1905000" cy="457200"/>
          </a:xfrm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3A8205-FF9C-4F45-B23F-206CC260EDF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  <p:sp>
        <p:nvSpPr>
          <p:cNvPr id="16388" name="WordArt 21" descr="53821"/>
          <p:cNvSpPr>
            <a:spLocks noChangeArrowheads="1" noChangeShapeType="1" noTextEdit="1"/>
          </p:cNvSpPr>
          <p:nvPr/>
        </p:nvSpPr>
        <p:spPr bwMode="auto">
          <a:xfrm>
            <a:off x="1763713" y="188913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Тема: Карачаево-Черкесия -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мой край родной.</a:t>
            </a:r>
          </a:p>
        </p:txBody>
      </p:sp>
      <p:sp>
        <p:nvSpPr>
          <p:cNvPr id="16389" name="WordArt 22" descr="53821"/>
          <p:cNvSpPr>
            <a:spLocks noChangeArrowheads="1" noChangeShapeType="1" noTextEdit="1"/>
          </p:cNvSpPr>
          <p:nvPr/>
        </p:nvSpPr>
        <p:spPr bwMode="auto">
          <a:xfrm>
            <a:off x="1692275" y="1484313"/>
            <a:ext cx="13684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Цель:</a:t>
            </a:r>
          </a:p>
        </p:txBody>
      </p:sp>
      <p:sp>
        <p:nvSpPr>
          <p:cNvPr id="16390" name="WordArt 23" descr="53821"/>
          <p:cNvSpPr>
            <a:spLocks noChangeArrowheads="1" noChangeShapeType="1" noTextEdit="1"/>
          </p:cNvSpPr>
          <p:nvPr/>
        </p:nvSpPr>
        <p:spPr bwMode="auto">
          <a:xfrm>
            <a:off x="1692275" y="2781300"/>
            <a:ext cx="1368425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Задачи:</a:t>
            </a:r>
          </a:p>
        </p:txBody>
      </p:sp>
      <p:pic>
        <p:nvPicPr>
          <p:cNvPr id="16391" name="Рисунок 10" descr="0a1777fe9265ef8d28dc2011d30375f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2924175"/>
            <a:ext cx="4392613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55.jpg"/>
          <p:cNvPicPr>
            <a:picLocks noChangeAspect="1"/>
          </p:cNvPicPr>
          <p:nvPr/>
        </p:nvPicPr>
        <p:blipFill>
          <a:blip r:embed="rId2" cstate="print"/>
          <a:srcRect b="10897"/>
          <a:stretch>
            <a:fillRect/>
          </a:stretch>
        </p:blipFill>
        <p:spPr>
          <a:xfrm>
            <a:off x="2056366" y="3649239"/>
            <a:ext cx="5101551" cy="3013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26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188913"/>
            <a:ext cx="4824412" cy="350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1245244" y="2981547"/>
            <a:ext cx="6192689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355977" y="2996953"/>
            <a:ext cx="626469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8652" y="-309010"/>
            <a:ext cx="4878333" cy="3735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3284538"/>
            <a:ext cx="4751388" cy="336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355977" y="2996953"/>
            <a:ext cx="626469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1245244" y="2981547"/>
            <a:ext cx="6192689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0"/>
            <a:ext cx="6191250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4" name="WordArt 15" descr="61003"/>
          <p:cNvSpPr>
            <a:spLocks noChangeArrowheads="1" noChangeShapeType="1" noTextEdit="1"/>
          </p:cNvSpPr>
          <p:nvPr/>
        </p:nvSpPr>
        <p:spPr bwMode="auto">
          <a:xfrm>
            <a:off x="1763713" y="5273675"/>
            <a:ext cx="5688012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Как же </a:t>
            </a:r>
          </a:p>
          <a:p>
            <a:pPr algn="ctr"/>
            <a:r>
              <a:rPr lang="ru-RU" sz="3600" kern="1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красиво!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188640"/>
            <a:ext cx="4176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kern="10" dirty="0" smtClean="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       Сочинение</a:t>
            </a:r>
            <a:endParaRPr lang="ru-RU" sz="5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836712"/>
            <a:ext cx="56166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«Моя Родина»</a:t>
            </a:r>
            <a:endParaRPr lang="ru-RU" sz="5400" dirty="0"/>
          </a:p>
        </p:txBody>
      </p:sp>
      <p:pic>
        <p:nvPicPr>
          <p:cNvPr id="5" name="Picture 2" descr="C:\Documents and Settings\UserXP\Рабочий стол\рамки. рисунки\46642b933f19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1844824"/>
            <a:ext cx="5904656" cy="4320480"/>
          </a:xfrm>
          <a:prstGeom prst="rect">
            <a:avLst/>
          </a:prstGeom>
          <a:noFill/>
        </p:spPr>
      </p:pic>
      <p:pic>
        <p:nvPicPr>
          <p:cNvPr id="7" name="Рисунок 6" descr="727917ef2512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350" y="6309320"/>
            <a:ext cx="316865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6" descr="727917ef2512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0086" y="6237312"/>
            <a:ext cx="323227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6" descr="727917ef2512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1403648" y="-27383"/>
            <a:ext cx="3168650" cy="432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6" descr="727917ef2512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643710" y="-1"/>
            <a:ext cx="3168650" cy="404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 descr="53946"/>
          <p:cNvSpPr>
            <a:spLocks noChangeArrowheads="1"/>
          </p:cNvSpPr>
          <p:nvPr/>
        </p:nvSpPr>
        <p:spPr bwMode="auto">
          <a:xfrm>
            <a:off x="755650" y="476250"/>
            <a:ext cx="1944688" cy="1081088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8575" algn="ctr">
            <a:solidFill>
              <a:srgbClr val="003366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3" name="Овал 2" descr="53946"/>
          <p:cNvSpPr>
            <a:spLocks noChangeArrowheads="1"/>
          </p:cNvSpPr>
          <p:nvPr/>
        </p:nvSpPr>
        <p:spPr bwMode="auto">
          <a:xfrm>
            <a:off x="6300788" y="549275"/>
            <a:ext cx="1943100" cy="1079500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8575" algn="ctr">
            <a:solidFill>
              <a:srgbClr val="003366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Овал 3" descr="53946"/>
          <p:cNvSpPr>
            <a:spLocks noChangeArrowheads="1"/>
          </p:cNvSpPr>
          <p:nvPr/>
        </p:nvSpPr>
        <p:spPr bwMode="auto">
          <a:xfrm>
            <a:off x="611188" y="2492375"/>
            <a:ext cx="1944687" cy="1081088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8575" algn="ctr">
            <a:solidFill>
              <a:srgbClr val="003366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5" name="Овал 4" descr="53946"/>
          <p:cNvSpPr>
            <a:spLocks noChangeArrowheads="1"/>
          </p:cNvSpPr>
          <p:nvPr/>
        </p:nvSpPr>
        <p:spPr bwMode="auto">
          <a:xfrm>
            <a:off x="468313" y="4652963"/>
            <a:ext cx="1943100" cy="1079500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8575" algn="ctr">
            <a:solidFill>
              <a:srgbClr val="003366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Овал 5" descr="53946"/>
          <p:cNvSpPr>
            <a:spLocks noChangeArrowheads="1"/>
          </p:cNvSpPr>
          <p:nvPr/>
        </p:nvSpPr>
        <p:spPr bwMode="auto">
          <a:xfrm>
            <a:off x="3348038" y="4652963"/>
            <a:ext cx="1944687" cy="1079500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8575" algn="ctr">
            <a:solidFill>
              <a:srgbClr val="003366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Овал 6" descr="53946"/>
          <p:cNvSpPr>
            <a:spLocks noChangeArrowheads="1"/>
          </p:cNvSpPr>
          <p:nvPr/>
        </p:nvSpPr>
        <p:spPr bwMode="auto">
          <a:xfrm>
            <a:off x="6300788" y="4724400"/>
            <a:ext cx="1943100" cy="1081088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8575" algn="ctr">
            <a:solidFill>
              <a:srgbClr val="003366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8" name="Овал 7" descr="53946"/>
          <p:cNvSpPr>
            <a:spLocks noChangeArrowheads="1"/>
          </p:cNvSpPr>
          <p:nvPr/>
        </p:nvSpPr>
        <p:spPr bwMode="auto">
          <a:xfrm>
            <a:off x="6300788" y="2492375"/>
            <a:ext cx="1943100" cy="1081088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8575" algn="ctr">
            <a:solidFill>
              <a:srgbClr val="003366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9" name="Овал 8" descr="53946"/>
          <p:cNvSpPr>
            <a:spLocks noChangeArrowheads="1"/>
          </p:cNvSpPr>
          <p:nvPr/>
        </p:nvSpPr>
        <p:spPr bwMode="auto">
          <a:xfrm>
            <a:off x="3348038" y="549275"/>
            <a:ext cx="1944687" cy="1079500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8575" algn="ctr">
            <a:solidFill>
              <a:srgbClr val="003366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" name="Овал 9" descr="53946"/>
          <p:cNvSpPr>
            <a:spLocks noChangeArrowheads="1"/>
          </p:cNvSpPr>
          <p:nvPr/>
        </p:nvSpPr>
        <p:spPr bwMode="auto">
          <a:xfrm>
            <a:off x="3348038" y="2492375"/>
            <a:ext cx="1944687" cy="1081088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8575" algn="ctr">
            <a:solidFill>
              <a:srgbClr val="003366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cxnSp>
        <p:nvCxnSpPr>
          <p:cNvPr id="55306" name="Прямая соединительная линия 10"/>
          <p:cNvCxnSpPr>
            <a:cxnSpLocks noChangeShapeType="1"/>
            <a:stCxn id="10" idx="0"/>
            <a:endCxn id="9" idx="4"/>
          </p:cNvCxnSpPr>
          <p:nvPr/>
        </p:nvCxnSpPr>
        <p:spPr bwMode="auto">
          <a:xfrm flipV="1">
            <a:off x="4321175" y="1643063"/>
            <a:ext cx="0" cy="835025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12" name="Прямая соединительная линия 11"/>
          <p:cNvCxnSpPr>
            <a:endCxn id="10" idx="1"/>
          </p:cNvCxnSpPr>
          <p:nvPr/>
        </p:nvCxnSpPr>
        <p:spPr>
          <a:xfrm>
            <a:off x="2339975" y="1470025"/>
            <a:ext cx="1292225" cy="11668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4" idx="6"/>
            <a:endCxn id="10" idx="2"/>
          </p:cNvCxnSpPr>
          <p:nvPr/>
        </p:nvCxnSpPr>
        <p:spPr>
          <a:xfrm>
            <a:off x="2570163" y="3033713"/>
            <a:ext cx="7635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10" idx="3"/>
          </p:cNvCxnSpPr>
          <p:nvPr/>
        </p:nvCxnSpPr>
        <p:spPr>
          <a:xfrm rot="5400000" flipH="1" flipV="1">
            <a:off x="2223294" y="3474244"/>
            <a:ext cx="1454150" cy="1363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310" name="Прямая соединительная линия 14"/>
          <p:cNvCxnSpPr>
            <a:cxnSpLocks noChangeShapeType="1"/>
            <a:stCxn id="6" idx="0"/>
            <a:endCxn id="10" idx="4"/>
          </p:cNvCxnSpPr>
          <p:nvPr/>
        </p:nvCxnSpPr>
        <p:spPr bwMode="auto">
          <a:xfrm flipV="1">
            <a:off x="4321175" y="3587750"/>
            <a:ext cx="0" cy="1050925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55311" name="Прямая соединительная линия 15"/>
          <p:cNvCxnSpPr>
            <a:cxnSpLocks noChangeShapeType="1"/>
            <a:stCxn id="7" idx="1"/>
            <a:endCxn id="10" idx="5"/>
          </p:cNvCxnSpPr>
          <p:nvPr/>
        </p:nvCxnSpPr>
        <p:spPr bwMode="auto">
          <a:xfrm flipH="1" flipV="1">
            <a:off x="5008563" y="3429000"/>
            <a:ext cx="1576387" cy="1439863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55312" name="Прямая соединительная линия 16"/>
          <p:cNvCxnSpPr>
            <a:cxnSpLocks noChangeShapeType="1"/>
            <a:stCxn id="8" idx="2"/>
            <a:endCxn id="10" idx="6"/>
          </p:cNvCxnSpPr>
          <p:nvPr/>
        </p:nvCxnSpPr>
        <p:spPr bwMode="auto">
          <a:xfrm flipH="1">
            <a:off x="5307013" y="3033713"/>
            <a:ext cx="979487" cy="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18" name="Прямая соединительная линия 17"/>
          <p:cNvCxnSpPr>
            <a:stCxn id="10" idx="7"/>
          </p:cNvCxnSpPr>
          <p:nvPr/>
        </p:nvCxnSpPr>
        <p:spPr>
          <a:xfrm rot="5400000" flipH="1" flipV="1">
            <a:off x="5143500" y="1335088"/>
            <a:ext cx="1166813" cy="14366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14" name="TextBox 18"/>
          <p:cNvSpPr txBox="1">
            <a:spLocks noChangeArrowheads="1"/>
          </p:cNvSpPr>
          <p:nvPr/>
        </p:nvSpPr>
        <p:spPr bwMode="auto">
          <a:xfrm>
            <a:off x="3635375" y="2852738"/>
            <a:ext cx="1441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nstantia" pitchFamily="18" charset="0"/>
              </a:rPr>
              <a:t>  </a:t>
            </a:r>
            <a:r>
              <a:rPr lang="ru-RU" b="1">
                <a:solidFill>
                  <a:srgbClr val="C34017"/>
                </a:solidFill>
                <a:latin typeface="Constantia" pitchFamily="18" charset="0"/>
              </a:rPr>
              <a:t>РОДИНА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851275" y="908050"/>
            <a:ext cx="936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  <a:latin typeface="Constantia" pitchFamily="18" charset="0"/>
              </a:rPr>
              <a:t>ОТЕЦ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875463" y="908050"/>
            <a:ext cx="865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accent2"/>
                </a:solidFill>
                <a:latin typeface="Constantia" pitchFamily="18" charset="0"/>
              </a:rPr>
              <a:t>МАТЬ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804025" y="2852738"/>
            <a:ext cx="936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257933"/>
                </a:solidFill>
                <a:latin typeface="Constantia" pitchFamily="18" charset="0"/>
              </a:rPr>
              <a:t>ДЕТИ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42988" y="693738"/>
            <a:ext cx="13684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70C0"/>
                </a:solidFill>
                <a:latin typeface="Constantia" pitchFamily="18" charset="0"/>
              </a:rPr>
              <a:t>РОДНОЙ ОЧАГ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0113" y="2852738"/>
            <a:ext cx="136842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ОТЧИЗНА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39750" y="5013325"/>
            <a:ext cx="172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B050"/>
                </a:solidFill>
                <a:latin typeface="Constantia" pitchFamily="18" charset="0"/>
              </a:rPr>
              <a:t>ЛЕСА, ГОРЫ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3708400" y="5013325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B10F3D"/>
                </a:solidFill>
                <a:latin typeface="Constantia" pitchFamily="18" charset="0"/>
              </a:rPr>
              <a:t>ЛЮБОВЬ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875463" y="5075238"/>
            <a:ext cx="7921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B0F0"/>
                </a:solidFill>
                <a:latin typeface="Constantia" pitchFamily="18" charset="0"/>
              </a:rPr>
              <a:t>МИР</a:t>
            </a:r>
          </a:p>
        </p:txBody>
      </p:sp>
      <p:pic>
        <p:nvPicPr>
          <p:cNvPr id="55323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411413" y="6165304"/>
            <a:ext cx="41767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24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0"/>
            <a:ext cx="3671887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70" decel="100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770" decel="100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77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70" decel="100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770" decel="100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77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77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692275" y="1052513"/>
            <a:ext cx="2374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Constantia" pitchFamily="18" charset="0"/>
              </a:rPr>
              <a:t>Я УЗНАЛ ……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92275" y="1516063"/>
            <a:ext cx="2951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481708"/>
                </a:solidFill>
                <a:latin typeface="Constantia" pitchFamily="18" charset="0"/>
              </a:rPr>
              <a:t>Я НАУЧИЛСЯ ……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92275" y="2020888"/>
            <a:ext cx="4679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92D050"/>
                </a:solidFill>
                <a:latin typeface="Constantia" pitchFamily="18" charset="0"/>
              </a:rPr>
              <a:t>Я ПОНЯЛ , ЧТО МОГУ …..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692275" y="2565400"/>
            <a:ext cx="33845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70C0"/>
                </a:solidFill>
                <a:latin typeface="Constantia" pitchFamily="18" charset="0"/>
              </a:rPr>
              <a:t>МНЕ ПОНРАВИЛОСЬ …..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92275" y="3100388"/>
            <a:ext cx="424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800080"/>
                </a:solidFill>
                <a:latin typeface="Constantia" pitchFamily="18" charset="0"/>
              </a:rPr>
              <a:t>ДЛЯ МЕНЯ СТАЛО НОВЫМ …</a:t>
            </a:r>
            <a:r>
              <a:rPr lang="ru-RU">
                <a:solidFill>
                  <a:srgbClr val="800080"/>
                </a:solidFill>
                <a:latin typeface="Constantia" pitchFamily="18" charset="0"/>
              </a:rPr>
              <a:t>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2275" y="3605213"/>
            <a:ext cx="280828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МЕНЯ УДИВИЛО …..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92275" y="4108450"/>
            <a:ext cx="3671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Constantia" pitchFamily="18" charset="0"/>
              </a:rPr>
              <a:t>У МЕНЯ ПОЛУЧИЛОСЬ….</a:t>
            </a:r>
            <a:r>
              <a:rPr lang="ru-RU">
                <a:solidFill>
                  <a:srgbClr val="7030A0"/>
                </a:solidFill>
                <a:latin typeface="Constantia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92275" y="4613275"/>
            <a:ext cx="23749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Я ПРИОБРЕЛ …..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92275" y="5189538"/>
            <a:ext cx="3095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2"/>
                </a:solidFill>
                <a:latin typeface="Constantia" pitchFamily="18" charset="0"/>
              </a:rPr>
              <a:t>МНЕ ЗАХОТЕЛОСЬ …..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692275" y="5765800"/>
            <a:ext cx="3671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bg2"/>
                </a:solidFill>
                <a:latin typeface="Constantia" pitchFamily="18" charset="0"/>
              </a:rPr>
              <a:t>МЕНЯ ВООДУШЕВИЛО …..</a:t>
            </a:r>
          </a:p>
        </p:txBody>
      </p:sp>
      <p:pic>
        <p:nvPicPr>
          <p:cNvPr id="56331" name="Picture 3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0"/>
            <a:ext cx="6227763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2" name="Picture 3" descr="25867931_0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121400"/>
            <a:ext cx="84963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3" name="WordArt 21" descr="53821"/>
          <p:cNvSpPr>
            <a:spLocks noChangeArrowheads="1" noChangeShapeType="1" noTextEdit="1"/>
          </p:cNvSpPr>
          <p:nvPr/>
        </p:nvSpPr>
        <p:spPr bwMode="auto">
          <a:xfrm>
            <a:off x="1763713" y="333375"/>
            <a:ext cx="5616575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Рефлексия:</a:t>
            </a:r>
          </a:p>
        </p:txBody>
      </p:sp>
      <p:pic>
        <p:nvPicPr>
          <p:cNvPr id="15" name="Picture 11" descr="Роза 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413" y="5227098"/>
            <a:ext cx="1079947" cy="106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 descr="53946"/>
          <p:cNvSpPr txBox="1">
            <a:spLocks noChangeArrowheads="1"/>
          </p:cNvSpPr>
          <p:nvPr/>
        </p:nvSpPr>
        <p:spPr bwMode="auto">
          <a:xfrm>
            <a:off x="1476375" y="2349500"/>
            <a:ext cx="6192838" cy="2657475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i="1" dirty="0">
                <a:solidFill>
                  <a:srgbClr val="2D290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Родной язык … О этот клад бесценный!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b="1" i="1" dirty="0">
                <a:solidFill>
                  <a:srgbClr val="2D290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    Тебе в наследство отдаю.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b="1" i="1" dirty="0">
                <a:solidFill>
                  <a:srgbClr val="2D290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    Пусть для друзей он будет неизменным.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b="1" i="1" dirty="0">
                <a:solidFill>
                  <a:srgbClr val="2D290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</a:rPr>
              <a:t>     А для врагов – как острый меч в бою.</a:t>
            </a:r>
          </a:p>
        </p:txBody>
      </p:sp>
      <p:pic>
        <p:nvPicPr>
          <p:cNvPr id="57346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547813" y="5214961"/>
            <a:ext cx="59055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341438"/>
            <a:ext cx="5903913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WordArt 7" descr="i"/>
          <p:cNvSpPr>
            <a:spLocks noChangeArrowheads="1" noChangeShapeType="1" noTextEdit="1"/>
          </p:cNvSpPr>
          <p:nvPr/>
        </p:nvSpPr>
        <p:spPr bwMode="auto">
          <a:xfrm>
            <a:off x="1547813" y="260350"/>
            <a:ext cx="6048375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6350">
                  <a:solidFill>
                    <a:srgbClr val="800080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ИТОГ УРОКА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ea601dc0a5879466f9e77fd18be2b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1259457"/>
            <a:ext cx="6155409" cy="4526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7350" name="WordArt 6" descr="i"/>
          <p:cNvSpPr>
            <a:spLocks noChangeArrowheads="1" noChangeShapeType="1" noTextEdit="1"/>
          </p:cNvSpPr>
          <p:nvPr/>
        </p:nvSpPr>
        <p:spPr bwMode="auto">
          <a:xfrm>
            <a:off x="1547813" y="260350"/>
            <a:ext cx="6048375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6350">
                  <a:solidFill>
                    <a:srgbClr val="80008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СПАСИБО</a:t>
            </a:r>
          </a:p>
        </p:txBody>
      </p:sp>
      <p:sp>
        <p:nvSpPr>
          <p:cNvPr id="57351" name="WordArt 7" descr="i"/>
          <p:cNvSpPr>
            <a:spLocks noChangeArrowheads="1" noChangeShapeType="1" noTextEdit="1"/>
          </p:cNvSpPr>
          <p:nvPr/>
        </p:nvSpPr>
        <p:spPr bwMode="auto">
          <a:xfrm>
            <a:off x="1619250" y="4652963"/>
            <a:ext cx="6048375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6350">
                  <a:solidFill>
                    <a:srgbClr val="80008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ЗА </a:t>
            </a:r>
          </a:p>
          <a:p>
            <a:pPr algn="ctr"/>
            <a:r>
              <a:rPr lang="ru-RU" sz="3600" kern="10">
                <a:ln w="6350">
                  <a:solidFill>
                    <a:srgbClr val="80008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ВНИМАНИЕ !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0" grpId="0" animBg="1"/>
      <p:bldP spid="573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6"/>
          <p:cNvSpPr>
            <a:spLocks noChangeArrowheads="1"/>
          </p:cNvSpPr>
          <p:nvPr/>
        </p:nvSpPr>
        <p:spPr bwMode="auto">
          <a:xfrm>
            <a:off x="2051050" y="549275"/>
            <a:ext cx="518477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663300"/>
                </a:solidFill>
                <a:latin typeface="Monotype Corsiva" pitchFamily="66" charset="0"/>
              </a:rPr>
              <a:t>Тил дегенинг–адам джанны башха джандан</a:t>
            </a:r>
          </a:p>
          <a:p>
            <a:pPr algn="ctr"/>
            <a:r>
              <a:rPr lang="ru-RU" sz="2000" b="1">
                <a:solidFill>
                  <a:srgbClr val="663300"/>
                </a:solidFill>
                <a:latin typeface="Monotype Corsiva" pitchFamily="66" charset="0"/>
              </a:rPr>
              <a:t>Сыйлы этген,</a:t>
            </a:r>
          </a:p>
          <a:p>
            <a:pPr algn="ctr"/>
            <a:r>
              <a:rPr lang="ru-RU" sz="2000" b="1">
                <a:solidFill>
                  <a:srgbClr val="663300"/>
                </a:solidFill>
                <a:latin typeface="Monotype Corsiva" pitchFamily="66" charset="0"/>
              </a:rPr>
              <a:t>Тил дегенинг– хар  инсанны, билим бериб,</a:t>
            </a:r>
          </a:p>
          <a:p>
            <a:pPr algn="ctr"/>
            <a:r>
              <a:rPr lang="ru-RU" sz="2000" b="1">
                <a:solidFill>
                  <a:srgbClr val="663300"/>
                </a:solidFill>
                <a:latin typeface="Monotype Corsiva" pitchFamily="66" charset="0"/>
              </a:rPr>
              <a:t>Алгъа элтген.</a:t>
            </a:r>
          </a:p>
          <a:p>
            <a:pPr algn="ctr"/>
            <a:r>
              <a:rPr lang="ru-RU" sz="2000" b="1">
                <a:solidFill>
                  <a:srgbClr val="663300"/>
                </a:solidFill>
                <a:latin typeface="Monotype Corsiva" pitchFamily="66" charset="0"/>
              </a:rPr>
              <a:t>Тили болгъан бу дунияны патчахыды, терюндеди.</a:t>
            </a:r>
          </a:p>
          <a:p>
            <a:pPr algn="ctr"/>
            <a:r>
              <a:rPr lang="ru-RU" sz="2000" b="1">
                <a:solidFill>
                  <a:srgbClr val="663300"/>
                </a:solidFill>
                <a:latin typeface="Monotype Corsiva" pitchFamily="66" charset="0"/>
              </a:rPr>
              <a:t>Болмагъан а баш баулуду, хайуанны</a:t>
            </a:r>
          </a:p>
          <a:p>
            <a:pPr algn="ctr"/>
            <a:r>
              <a:rPr lang="ru-RU" sz="2000" b="1">
                <a:solidFill>
                  <a:srgbClr val="663300"/>
                </a:solidFill>
                <a:latin typeface="Monotype Corsiva" pitchFamily="66" charset="0"/>
              </a:rPr>
              <a:t>Кеминдеди.</a:t>
            </a:r>
          </a:p>
        </p:txBody>
      </p:sp>
      <p:sp>
        <p:nvSpPr>
          <p:cNvPr id="17410" name="Прямоугольник 7"/>
          <p:cNvSpPr>
            <a:spLocks noChangeArrowheads="1"/>
          </p:cNvSpPr>
          <p:nvPr/>
        </p:nvSpPr>
        <p:spPr bwMode="auto">
          <a:xfrm>
            <a:off x="1619250" y="3213100"/>
            <a:ext cx="5976938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996600"/>
                </a:solidFill>
                <a:latin typeface="Monotype Corsiva" pitchFamily="66" charset="0"/>
              </a:rPr>
              <a:t>Лишь языком отличен человек от всех существ,</a:t>
            </a:r>
          </a:p>
          <a:p>
            <a:pPr algn="ctr"/>
            <a:r>
              <a:rPr lang="ru-RU" sz="2000" b="1" dirty="0">
                <a:solidFill>
                  <a:srgbClr val="996600"/>
                </a:solidFill>
                <a:latin typeface="Monotype Corsiva" pitchFamily="66" charset="0"/>
              </a:rPr>
              <a:t>Лишь только он его возносит выше,</a:t>
            </a:r>
          </a:p>
          <a:p>
            <a:pPr algn="ctr"/>
            <a:r>
              <a:rPr lang="ru-RU" sz="2000" b="1" dirty="0">
                <a:solidFill>
                  <a:srgbClr val="996600"/>
                </a:solidFill>
                <a:latin typeface="Monotype Corsiva" pitchFamily="66" charset="0"/>
              </a:rPr>
              <a:t>Познанья дар </a:t>
            </a:r>
            <a:r>
              <a:rPr lang="ru-RU" sz="2000" b="1" dirty="0" smtClean="0">
                <a:solidFill>
                  <a:srgbClr val="996600"/>
                </a:solidFill>
                <a:latin typeface="Monotype Corsiva" pitchFamily="66" charset="0"/>
              </a:rPr>
              <a:t> даёт и </a:t>
            </a:r>
            <a:r>
              <a:rPr lang="ru-RU" sz="2000" b="1" dirty="0">
                <a:solidFill>
                  <a:srgbClr val="996600"/>
                </a:solidFill>
                <a:latin typeface="Monotype Corsiva" pitchFamily="66" charset="0"/>
              </a:rPr>
              <a:t>вводит в таинство веществ,</a:t>
            </a:r>
          </a:p>
          <a:p>
            <a:pPr algn="ctr"/>
            <a:r>
              <a:rPr lang="ru-RU" sz="2000" b="1" dirty="0">
                <a:solidFill>
                  <a:srgbClr val="996600"/>
                </a:solidFill>
                <a:latin typeface="Monotype Corsiva" pitchFamily="66" charset="0"/>
              </a:rPr>
              <a:t>Ведет  вперед, ведь говорящий – слышит.</a:t>
            </a:r>
          </a:p>
          <a:p>
            <a:pPr algn="ctr"/>
            <a:r>
              <a:rPr lang="ru-RU" sz="2000" b="1" dirty="0">
                <a:solidFill>
                  <a:srgbClr val="996600"/>
                </a:solidFill>
                <a:latin typeface="Monotype Corsiva" pitchFamily="66" charset="0"/>
              </a:rPr>
              <a:t>Имеющий язык – он мира властелин и царь,</a:t>
            </a:r>
          </a:p>
          <a:p>
            <a:pPr algn="ctr"/>
            <a:r>
              <a:rPr lang="ru-RU" sz="2000" b="1" dirty="0">
                <a:solidFill>
                  <a:srgbClr val="996600"/>
                </a:solidFill>
                <a:latin typeface="Monotype Corsiva" pitchFamily="66" charset="0"/>
              </a:rPr>
              <a:t>Ему доступно и почет, и место.</a:t>
            </a:r>
          </a:p>
          <a:p>
            <a:pPr algn="ctr"/>
            <a:r>
              <a:rPr lang="ru-RU" sz="2000" b="1" dirty="0">
                <a:solidFill>
                  <a:srgbClr val="996600"/>
                </a:solidFill>
                <a:latin typeface="Monotype Corsiva" pitchFamily="66" charset="0"/>
              </a:rPr>
              <a:t>Кому язык не ведом – слеп, и сам он только псарь,</a:t>
            </a:r>
          </a:p>
          <a:p>
            <a:pPr algn="ctr"/>
            <a:r>
              <a:rPr lang="ru-RU" sz="2000" b="1" dirty="0">
                <a:solidFill>
                  <a:srgbClr val="996600"/>
                </a:solidFill>
                <a:latin typeface="Monotype Corsiva" pitchFamily="66" charset="0"/>
              </a:rPr>
              <a:t>На уровне скота, точнее – вместо.</a:t>
            </a:r>
          </a:p>
        </p:txBody>
      </p:sp>
      <p:sp>
        <p:nvSpPr>
          <p:cNvPr id="17411" name="Прямоугольник 8"/>
          <p:cNvSpPr>
            <a:spLocks noChangeArrowheads="1"/>
          </p:cNvSpPr>
          <p:nvPr/>
        </p:nvSpPr>
        <p:spPr bwMode="auto">
          <a:xfrm>
            <a:off x="4356100" y="6308725"/>
            <a:ext cx="340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>
                <a:solidFill>
                  <a:srgbClr val="3C2814"/>
                </a:solidFill>
                <a:latin typeface="Monotype Corsiva" pitchFamily="66" charset="0"/>
                <a:cs typeface="Times New Roman" pitchFamily="18" charset="0"/>
              </a:rPr>
              <a:t>Исмаил Семёнов (Джырчы Сымайыл)</a:t>
            </a:r>
          </a:p>
        </p:txBody>
      </p:sp>
      <p:pic>
        <p:nvPicPr>
          <p:cNvPr id="17412" name="Рисунок 10" descr="0a1777fe9265ef8d28dc2011d30375f3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708275"/>
            <a:ext cx="30956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14" descr="0a1777fe9265ef8d28dc2011d30375f3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132138" y="5589588"/>
            <a:ext cx="302418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9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115888"/>
            <a:ext cx="5040312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User\Desktop\qad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053306"/>
            <a:ext cx="60483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9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43979"/>
            <a:ext cx="61912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9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476375" y="6165850"/>
            <a:ext cx="61912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908050"/>
            <a:ext cx="6192838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9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188913"/>
            <a:ext cx="61198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9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476375" y="6237288"/>
            <a:ext cx="61912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Salam - Karachainy kadau tashy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5929330"/>
            <a:ext cx="714380" cy="71438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408" fill="hold"/>
                                        <p:tgtEl>
                                          <p:spTgt spid="194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46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187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141" y="1363638"/>
            <a:ext cx="6074000" cy="4556529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20482" name="Picture 9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88900"/>
            <a:ext cx="61912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9" descr="25867931_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547813" y="6210300"/>
            <a:ext cx="61912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WordArt 21" descr="53821"/>
          <p:cNvSpPr>
            <a:spLocks noChangeArrowheads="1" noChangeShapeType="1" noTextEdit="1"/>
          </p:cNvSpPr>
          <p:nvPr/>
        </p:nvSpPr>
        <p:spPr bwMode="auto">
          <a:xfrm>
            <a:off x="1763713" y="765175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Легенда о красавице Машук </a:t>
            </a:r>
          </a:p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и седовласом Эльбрусе</a:t>
            </a:r>
          </a:p>
        </p:txBody>
      </p:sp>
      <p:pic>
        <p:nvPicPr>
          <p:cNvPr id="7" name="Одинокий пастух-сегмент1(00-00-20-00-02-40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1785918" y="5643578"/>
            <a:ext cx="642942" cy="642942"/>
          </a:xfrm>
          <a:prstGeom prst="rect">
            <a:avLst/>
          </a:prstGeom>
        </p:spPr>
      </p:pic>
    </p:spTree>
  </p:cSld>
  <p:clrMapOvr>
    <a:masterClrMapping/>
  </p:clrMapOvr>
  <p:transition spd="slow" advTm="1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q-wallpapers_ru_nature_37227_1280x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1981" y="911568"/>
            <a:ext cx="6108601" cy="4506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6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88913"/>
            <a:ext cx="6192838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25867931_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403350" y="5949950"/>
            <a:ext cx="619125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WordArt 21" descr="53821"/>
          <p:cNvSpPr>
            <a:spLocks noChangeArrowheads="1" noChangeShapeType="1" noTextEdit="1"/>
          </p:cNvSpPr>
          <p:nvPr/>
        </p:nvSpPr>
        <p:spPr bwMode="auto">
          <a:xfrm>
            <a:off x="1835150" y="4868863"/>
            <a:ext cx="561657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chemeClr val="accent2">
                      <a:alpha val="79999"/>
                    </a:schemeClr>
                  </a:outerShdw>
                </a:effectLst>
                <a:latin typeface="Monotype Corsiva"/>
              </a:rPr>
              <a:t>череда Кавказских гор</a:t>
            </a:r>
          </a:p>
        </p:txBody>
      </p:sp>
    </p:spTree>
  </p:cSld>
  <p:clrMapOvr>
    <a:masterClrMapping/>
  </p:clrMapOvr>
  <p:transition spd="slow" advTm="119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6772616</TotalTime>
  <Words>952</Words>
  <Application>Microsoft Office PowerPoint</Application>
  <PresentationFormat>Экран (4:3)</PresentationFormat>
  <Paragraphs>199</Paragraphs>
  <Slides>47</Slides>
  <Notes>2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5" baseType="lpstr">
      <vt:lpstr>Arial</vt:lpstr>
      <vt:lpstr>Calibri</vt:lpstr>
      <vt:lpstr>Constantia</vt:lpstr>
      <vt:lpstr>Monotype Corsiva</vt:lpstr>
      <vt:lpstr>Times New Roman</vt:lpstr>
      <vt:lpstr>Wingdings</vt:lpstr>
      <vt:lpstr>Wingdings 2</vt:lpstr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</dc:title>
  <cp:lastModifiedBy>admin</cp:lastModifiedBy>
  <cp:revision>274</cp:revision>
  <dcterms:modified xsi:type="dcterms:W3CDTF">2022-09-07T18:08:36Z</dcterms:modified>
</cp:coreProperties>
</file>