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61" r:id="rId2"/>
    <p:sldId id="351" r:id="rId3"/>
    <p:sldId id="323" r:id="rId4"/>
    <p:sldId id="322" r:id="rId5"/>
    <p:sldId id="259" r:id="rId6"/>
    <p:sldId id="326" r:id="rId7"/>
    <p:sldId id="327" r:id="rId8"/>
    <p:sldId id="335" r:id="rId9"/>
    <p:sldId id="331" r:id="rId10"/>
    <p:sldId id="332" r:id="rId11"/>
    <p:sldId id="333" r:id="rId12"/>
    <p:sldId id="336" r:id="rId13"/>
    <p:sldId id="337" r:id="rId14"/>
    <p:sldId id="338" r:id="rId15"/>
    <p:sldId id="339" r:id="rId16"/>
    <p:sldId id="340" r:id="rId17"/>
    <p:sldId id="341" r:id="rId18"/>
    <p:sldId id="303" r:id="rId19"/>
    <p:sldId id="319" r:id="rId20"/>
    <p:sldId id="324" r:id="rId21"/>
    <p:sldId id="321" r:id="rId22"/>
    <p:sldId id="305" r:id="rId23"/>
    <p:sldId id="300" r:id="rId24"/>
    <p:sldId id="318" r:id="rId25"/>
    <p:sldId id="302" r:id="rId26"/>
    <p:sldId id="308" r:id="rId27"/>
    <p:sldId id="306" r:id="rId28"/>
    <p:sldId id="325" r:id="rId29"/>
    <p:sldId id="309" r:id="rId30"/>
    <p:sldId id="310" r:id="rId31"/>
    <p:sldId id="311" r:id="rId32"/>
    <p:sldId id="352" r:id="rId33"/>
    <p:sldId id="354" r:id="rId34"/>
    <p:sldId id="329" r:id="rId35"/>
    <p:sldId id="330" r:id="rId36"/>
    <p:sldId id="344" r:id="rId37"/>
    <p:sldId id="345" r:id="rId38"/>
    <p:sldId id="346" r:id="rId39"/>
    <p:sldId id="347" r:id="rId40"/>
    <p:sldId id="348" r:id="rId41"/>
    <p:sldId id="350" r:id="rId42"/>
    <p:sldId id="349" r:id="rId43"/>
    <p:sldId id="353" r:id="rId44"/>
    <p:sldId id="313" r:id="rId45"/>
    <p:sldId id="314" r:id="rId46"/>
    <p:sldId id="315" r:id="rId47"/>
    <p:sldId id="316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F3D"/>
    <a:srgbClr val="76382C"/>
    <a:srgbClr val="572ECC"/>
    <a:srgbClr val="257933"/>
    <a:srgbClr val="4C20EE"/>
    <a:srgbClr val="800080"/>
    <a:srgbClr val="481708"/>
    <a:srgbClr val="C34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65" d="100"/>
          <a:sy n="65" d="100"/>
        </p:scale>
        <p:origin x="15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139691-6F27-4D25-8BEF-E70A03A67315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A5DB7E-C244-4164-A946-D2678F051F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C72626-0A7E-4497-BB8C-EDD80D7E923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5DB7E-C244-4164-A946-D2678F051FBB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CFDCC-EAEF-45BB-9A7C-CB634EC4CE31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88107-36C4-4219-8DD1-02660128D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EB781-5ACB-4207-9ECB-3C755CEAB971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91143-2D44-4146-89C0-292043569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83F6A-4BBC-43F7-B949-03ED3DAFF216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E3A99-B682-497E-8092-05F68DCDF9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6CCEA-8ED0-4B35-B2E3-234677C80AB7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9C6EF-EA19-494D-99B5-720B00113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90B90-D7B2-4425-82AF-77F98A5C37EF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897F-A6F7-4BCD-B6C7-B4CF272DA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84E34-D095-478B-86C0-738ECA5100DF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A579D-2F44-4366-953D-2A491FF92B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4C443-2D32-4B62-8CC7-25D986643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93A02-5FA1-4BB0-BFC8-D0A1C794D944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D3322-94F1-403A-88FA-598AF6201853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D0CDB-8B99-4F04-89B2-55E43434A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18B2-4750-490D-AF84-9261730C1A8F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8C325-E0A7-4B96-A8D8-CFE793235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7E59-E576-4579-85E0-856950D08480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3861-C080-4DC6-87ED-876193D3B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2784C-524B-4B0F-A330-071B69CA9015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E9E95-A997-4C35-BE6D-1F5B20050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Tm="11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1B854D3-13B5-40F2-805F-DEA54D315364}" type="datetimeFigureOut">
              <a:rPr lang="ru-RU"/>
              <a:pPr>
                <a:defRPr/>
              </a:pPr>
              <a:t>07.09.2022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FA320D9-E4E4-4190-ADD0-7681E8BABD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73" r:id="rId3"/>
    <p:sldLayoutId id="2147483665" r:id="rId4"/>
    <p:sldLayoutId id="2147483674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1900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56;&#1045;&#1047;&#1045;&#1053;&#1058;&#1040;&#1062;&#1048;&#1071;%20&#1048;%20&#1052;&#1045;&#1051;&#1054;&#1044;&#1048;&#1048;%20&#1050;%20&#1053;&#1045;&#1052;&#1059;\&#1095;&#1086;&#1083;&#1087;&#1072;&#1085;-&#1089;&#1077;&#1075;&#1084;&#1077;&#1085;&#1090;1(00-00-05-00-02-05)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56;&#1045;&#1047;&#1045;&#1053;&#1058;%20&#1082;&#1095;&#1088;%20&#1084;&#1072;&#1088;&#1080;&#1085;&#1072;\1%20&#1090;&#1088;&#1077;&#1082;%20-&#1089;&#1077;&#1075;&#1084;&#1077;&#1085;&#1090;1(00-00-00-00-02-00).mp3" TargetMode="External"/><Relationship Id="rId6" Type="http://schemas.openxmlformats.org/officeDocument/2006/relationships/image" Target="../media/image46.gif"/><Relationship Id="rId5" Type="http://schemas.openxmlformats.org/officeDocument/2006/relationships/image" Target="../media/image37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56;&#1045;&#1047;&#1045;&#1053;&#1058;%20&#1082;&#1095;&#1088;%20&#1084;&#1072;&#1088;&#1080;&#1085;&#1072;\Omar_Otarov_Aktamak_vmusice.net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56;&#1045;&#1047;&#1045;&#1053;&#1058;&#1040;&#1062;&#1048;&#1071;%20&#1048;%20&#1052;&#1045;&#1051;&#1054;&#1044;&#1048;&#1048;%20&#1050;%20&#1053;&#1045;&#1052;&#1059;\&#1052;&#1080;&#1085;&#1085;&#1075;&#1080;.mp3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4.gif"/><Relationship Id="rId7" Type="http://schemas.openxmlformats.org/officeDocument/2006/relationships/image" Target="../media/image59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.jpeg"/><Relationship Id="rId4" Type="http://schemas.openxmlformats.org/officeDocument/2006/relationships/image" Target="../media/image6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83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56;&#1045;&#1047;&#1045;&#1053;&#1058;%20&#1082;&#1095;&#1088;%20&#1084;&#1072;&#1088;&#1080;&#1085;&#1072;\Salam%20-%20Karachainy%20kadau%20tashy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5;&#1056;&#1045;&#1047;&#1045;&#1053;&#1058;&#1040;&#1062;&#1048;&#1071;%20&#1048;%20&#1052;&#1045;&#1051;&#1054;&#1044;&#1048;&#1048;%20&#1050;%20&#1053;&#1045;&#1052;&#1059;\&#1054;&#1076;&#1080;&#1085;&#1086;&#1082;&#1080;&#1081;%20&#1087;&#1072;&#1089;&#1090;&#1091;&#1093;-&#1089;&#1077;&#1075;&#1084;&#1077;&#1085;&#1090;1(00-00-20-00-02-40)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6.jpe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6165850"/>
            <a:ext cx="60499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Murat\Desktop\P1010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0"/>
            <a:ext cx="5976937" cy="47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WordArt 23" descr="53821"/>
          <p:cNvSpPr>
            <a:spLocks noChangeArrowheads="1" noChangeShapeType="1" noTextEdit="1"/>
          </p:cNvSpPr>
          <p:nvPr/>
        </p:nvSpPr>
        <p:spPr bwMode="auto">
          <a:xfrm>
            <a:off x="1835150" y="4941888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 dirty="0">
                <a:ln w="635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КАРАЧАЕВО-ЧЕРКЕССКАЯ РЕСПУБЛИКА</a:t>
            </a:r>
          </a:p>
          <a:p>
            <a:pPr algn="ctr"/>
            <a:r>
              <a:rPr lang="ru-RU" b="1" kern="10" dirty="0">
                <a:ln w="635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ЗЕЛЕНЧУКСКИЙ МУНИЦИПАЛЬНЫЙ РАЙОН </a:t>
            </a:r>
          </a:p>
          <a:p>
            <a:pPr algn="ctr"/>
            <a:r>
              <a:rPr lang="ru-RU" b="1" kern="10" smtClean="0">
                <a:ln w="635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МБОУ </a:t>
            </a:r>
            <a:r>
              <a:rPr lang="ru-RU" b="1" kern="10" dirty="0">
                <a:ln w="635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"СОШ а. КЫЗЫЛ-ОКТЯБРЬ"</a:t>
            </a:r>
          </a:p>
        </p:txBody>
      </p:sp>
      <p:pic>
        <p:nvPicPr>
          <p:cNvPr id="14340" name="Picture 20" descr="колокольчик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577" y="1583754"/>
            <a:ext cx="18716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чолпан-сегмент1(00-00-05-00-02-05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571604" y="6000768"/>
            <a:ext cx="642942" cy="642942"/>
          </a:xfrm>
          <a:prstGeom prst="rect">
            <a:avLst/>
          </a:prstGeom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7013647.jpg"/>
          <p:cNvPicPr>
            <a:picLocks noChangeAspect="1"/>
          </p:cNvPicPr>
          <p:nvPr/>
        </p:nvPicPr>
        <p:blipFill>
          <a:blip r:embed="rId2" cstate="print"/>
          <a:srcRect b="6718"/>
          <a:stretch>
            <a:fillRect/>
          </a:stretch>
        </p:blipFill>
        <p:spPr>
          <a:xfrm>
            <a:off x="1408508" y="698367"/>
            <a:ext cx="6326984" cy="482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-26988"/>
            <a:ext cx="6191250" cy="107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547813" y="5876925"/>
            <a:ext cx="61912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-19050"/>
            <a:ext cx="93662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933825"/>
            <a:ext cx="935038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052513"/>
            <a:ext cx="935038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5876925"/>
            <a:ext cx="935038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4868863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красавица Машук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4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9104" y="696734"/>
            <a:ext cx="6190518" cy="4888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4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501332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молодой богатырь Тау</a:t>
            </a:r>
          </a:p>
        </p:txBody>
      </p:sp>
      <p:pic>
        <p:nvPicPr>
          <p:cNvPr id="23555" name="Picture 9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88900"/>
            <a:ext cx="61912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9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547813" y="6021388"/>
            <a:ext cx="6191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0187_1.jpg"/>
          <p:cNvPicPr>
            <a:picLocks noChangeAspect="1"/>
          </p:cNvPicPr>
          <p:nvPr/>
        </p:nvPicPr>
        <p:blipFill>
          <a:blip r:embed="rId2" cstate="print"/>
          <a:srcRect l="12983" r="15746" b="32044"/>
          <a:stretch>
            <a:fillRect/>
          </a:stretch>
        </p:blipFill>
        <p:spPr>
          <a:xfrm>
            <a:off x="1481358" y="908151"/>
            <a:ext cx="6111434" cy="460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8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15888"/>
            <a:ext cx="36004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620713"/>
            <a:ext cx="252888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700338" y="5157788"/>
            <a:ext cx="36004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5516563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седоглавый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Эльбрус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avina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1390" y="479145"/>
            <a:ext cx="6038917" cy="447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Рисунок 2" descr="8d47fd5c404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DDCE1"/>
              </a:clrFrom>
              <a:clrTo>
                <a:srgbClr val="DDDC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5" y="1484313"/>
            <a:ext cx="5113338" cy="370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333375"/>
            <a:ext cx="468153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124075" y="4868863"/>
            <a:ext cx="45354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124075" y="6381750"/>
            <a:ext cx="440213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WordArt 21" descr="53821"/>
          <p:cNvSpPr>
            <a:spLocks noChangeArrowheads="1" noChangeShapeType="1" noTextEdit="1"/>
          </p:cNvSpPr>
          <p:nvPr/>
        </p:nvSpPr>
        <p:spPr bwMode="auto">
          <a:xfrm>
            <a:off x="1692275" y="522922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Вызов Эльбруса не под силу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молодому, отважному Тау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был ударом меча он сражен ,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 на пять частей рассечен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могучим, седовласым стариком.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7599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9380" y="554043"/>
            <a:ext cx="6257689" cy="4531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4450"/>
            <a:ext cx="4681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4450"/>
            <a:ext cx="467995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79388" y="6381750"/>
            <a:ext cx="467995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427538" y="6453188"/>
            <a:ext cx="46815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5084763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ТАУ-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пятиглавый</a:t>
            </a:r>
          </a:p>
          <a:p>
            <a:pPr algn="ctr"/>
            <a:endParaRPr lang="ru-RU" kern="10">
              <a:ln w="3175">
                <a:solidFill>
                  <a:schemeClr val="bg2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45791" dir="2021404" algn="ctr" rotWithShape="0">
                  <a:schemeClr val="accent2">
                    <a:alpha val="79999"/>
                  </a:schemeClr>
                </a:outerShdw>
              </a:effectLst>
              <a:latin typeface="Monotype Corsiva"/>
            </a:endParaRP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Б Е Ш Т А У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23113966_1208626703_pict_gas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620713"/>
            <a:ext cx="6192838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268538" y="6381750"/>
            <a:ext cx="46799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051050" y="188913"/>
            <a:ext cx="468153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WordArt 21" descr="53821"/>
          <p:cNvSpPr>
            <a:spLocks noChangeArrowheads="1" noChangeShapeType="1" noTextEdit="1"/>
          </p:cNvSpPr>
          <p:nvPr/>
        </p:nvSpPr>
        <p:spPr bwMode="auto">
          <a:xfrm>
            <a:off x="1692275" y="522922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ответным ударом Тау нанес Эльбрусу удар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 и рассек его на две части и стал он двуглавый .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Надвинул двухглавый Эльбрус снеговую шапку , нахмурился и с тех пор на век затих. 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1084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EF"/>
              </a:clrFrom>
              <a:clrTo>
                <a:srgbClr val="FFF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75" y="620713"/>
            <a:ext cx="6119813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88913"/>
            <a:ext cx="46815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95513" y="6237288"/>
            <a:ext cx="46799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0"/>
            <a:ext cx="863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501332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не перенесла гибели любимого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 красавица Машук ,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залилась горючими слезами ,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текут ее слезы по склонам .....</a:t>
            </a:r>
          </a:p>
        </p:txBody>
      </p:sp>
      <p:pic>
        <p:nvPicPr>
          <p:cNvPr id="28678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0"/>
            <a:ext cx="86360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6021388"/>
            <a:ext cx="863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6151563"/>
            <a:ext cx="8636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7013647.jpg"/>
          <p:cNvPicPr>
            <a:picLocks noChangeAspect="1"/>
          </p:cNvPicPr>
          <p:nvPr/>
        </p:nvPicPr>
        <p:blipFill>
          <a:blip r:embed="rId2" cstate="print"/>
          <a:srcRect b="7665"/>
          <a:stretch>
            <a:fillRect/>
          </a:stretch>
        </p:blipFill>
        <p:spPr>
          <a:xfrm>
            <a:off x="1479341" y="553452"/>
            <a:ext cx="6186206" cy="458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x_4c543edb.jpg"/>
          <p:cNvPicPr>
            <a:picLocks noChangeAspect="1"/>
          </p:cNvPicPr>
          <p:nvPr/>
        </p:nvPicPr>
        <p:blipFill>
          <a:blip r:embed="rId3" cstate="print"/>
          <a:srcRect t="21622" b="10811"/>
          <a:stretch>
            <a:fillRect/>
          </a:stretch>
        </p:blipFill>
        <p:spPr>
          <a:xfrm>
            <a:off x="1492064" y="3866049"/>
            <a:ext cx="6093848" cy="1213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33375"/>
            <a:ext cx="4681537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124075" y="6165850"/>
            <a:ext cx="49688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5157788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образовали ее слезы целебные источники 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31913" y="692150"/>
            <a:ext cx="61198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3300"/>
                </a:solidFill>
                <a:latin typeface="Monotype Corsiva" pitchFamily="66" charset="0"/>
              </a:rPr>
              <a:t>Синквейн</a:t>
            </a:r>
            <a:r>
              <a:rPr lang="ru-RU" sz="2400" b="1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>
                <a:solidFill>
                  <a:srgbClr val="93540A"/>
                </a:solidFill>
                <a:latin typeface="Monotype Corsiva" pitchFamily="66" charset="0"/>
              </a:rPr>
              <a:t>– это творческая работа, которая имеет короткую форму стихотворения, состоящего из пяти нерифмованных строк.</a:t>
            </a:r>
          </a:p>
        </p:txBody>
      </p:sp>
      <p:sp>
        <p:nvSpPr>
          <p:cNvPr id="6" name="TextBox 5" descr="pinktum47"/>
          <p:cNvSpPr txBox="1">
            <a:spLocks noChangeArrowheads="1"/>
          </p:cNvSpPr>
          <p:nvPr/>
        </p:nvSpPr>
        <p:spPr bwMode="auto">
          <a:xfrm>
            <a:off x="1476375" y="1844675"/>
            <a:ext cx="6191250" cy="40894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 cmpd="dbl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ru-RU" sz="2400" b="1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1-строка </a:t>
            </a:r>
          </a:p>
          <a:p>
            <a:pPr marL="342900" indent="-342900" algn="ctr">
              <a:defRPr/>
            </a:pPr>
            <a:r>
              <a:rPr lang="ru-RU" sz="2000" i="1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одно существительное, выражающее   главную тему синквейна.</a:t>
            </a:r>
          </a:p>
          <a:p>
            <a:pPr marL="342900" indent="-342900" algn="ctr">
              <a:defRPr/>
            </a:pPr>
            <a:r>
              <a:rPr lang="ru-RU" sz="2400" b="1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2-строка </a:t>
            </a:r>
          </a:p>
          <a:p>
            <a:pPr marL="342900" indent="-342900" algn="ctr">
              <a:defRPr/>
            </a:pPr>
            <a:r>
              <a:rPr lang="ru-RU" sz="2000" i="1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два прилагательных, выражающих главную мысль.</a:t>
            </a:r>
          </a:p>
          <a:p>
            <a:pPr marL="342900" indent="-342900" algn="ctr">
              <a:defRPr/>
            </a:pPr>
            <a:r>
              <a:rPr lang="ru-RU" sz="2400" b="1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3-строка</a:t>
            </a:r>
          </a:p>
          <a:p>
            <a:pPr marL="342900" indent="-342900" algn="ctr">
              <a:defRPr/>
            </a:pPr>
            <a:r>
              <a:rPr lang="ru-RU" sz="2000" i="1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три глагола, описывающие действия в рамках темы.</a:t>
            </a:r>
          </a:p>
          <a:p>
            <a:pPr marL="342900" indent="-342900" algn="ctr">
              <a:defRPr/>
            </a:pPr>
            <a:r>
              <a:rPr lang="ru-RU" sz="2400" b="1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4-строка</a:t>
            </a:r>
          </a:p>
          <a:p>
            <a:pPr marL="342900" indent="-342900" algn="ctr">
              <a:defRPr/>
            </a:pPr>
            <a:r>
              <a:rPr lang="ru-RU" sz="2000" i="1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фраза или предложение несущая определенный смысл.</a:t>
            </a:r>
          </a:p>
          <a:p>
            <a:pPr marL="342900" indent="-342900" algn="ctr">
              <a:defRPr/>
            </a:pPr>
            <a:r>
              <a:rPr lang="ru-RU" sz="2400" b="1" i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5-строка </a:t>
            </a:r>
          </a:p>
          <a:p>
            <a:pPr marL="342900" indent="-342900" algn="ctr">
              <a:defRPr/>
            </a:pPr>
            <a:r>
              <a:rPr lang="ru-RU" sz="2000" i="1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заключение в форме существительного (ассоциация с первым предложением).</a:t>
            </a:r>
          </a:p>
        </p:txBody>
      </p:sp>
      <p:pic>
        <p:nvPicPr>
          <p:cNvPr id="30723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6381750"/>
            <a:ext cx="4105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6381750"/>
            <a:ext cx="41052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5948363"/>
            <a:ext cx="115887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15888"/>
            <a:ext cx="18986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260350"/>
            <a:ext cx="5616575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Словарная работа: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1547813" y="620713"/>
            <a:ext cx="6048375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3300"/>
                </a:solidFill>
                <a:latin typeface="Monotype Corsiva" pitchFamily="66" charset="0"/>
              </a:rPr>
              <a:t>Кластер </a:t>
            </a:r>
            <a:r>
              <a:rPr lang="ru-RU" sz="2400" b="1">
                <a:solidFill>
                  <a:srgbClr val="000099"/>
                </a:solidFill>
                <a:latin typeface="Monotype Corsiva" pitchFamily="66" charset="0"/>
              </a:rPr>
              <a:t>– в переводе означает «пучок, созвездие». </a:t>
            </a:r>
          </a:p>
          <a:p>
            <a:pPr algn="ctr"/>
            <a:r>
              <a:rPr lang="ru-RU" sz="2400" b="1">
                <a:solidFill>
                  <a:srgbClr val="000099"/>
                </a:solidFill>
                <a:latin typeface="Monotype Corsiva" pitchFamily="66" charset="0"/>
              </a:rPr>
              <a:t> Это графический приём систематизации материала в виде «грозди»</a:t>
            </a:r>
          </a:p>
          <a:p>
            <a:endParaRPr lang="ru-RU" b="1">
              <a:solidFill>
                <a:srgbClr val="000099"/>
              </a:solidFill>
              <a:latin typeface="Monotype Corsiva" pitchFamily="66" charset="0"/>
            </a:endParaRPr>
          </a:p>
        </p:txBody>
      </p:sp>
      <p:sp>
        <p:nvSpPr>
          <p:cNvPr id="3" name="TextBox 2" descr="pinktum47"/>
          <p:cNvSpPr txBox="1">
            <a:spLocks noChangeArrowheads="1"/>
          </p:cNvSpPr>
          <p:nvPr/>
        </p:nvSpPr>
        <p:spPr bwMode="auto">
          <a:xfrm>
            <a:off x="1476375" y="1773238"/>
            <a:ext cx="6191250" cy="45116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 cmpd="dbl">
            <a:solidFill>
              <a:srgbClr val="9966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400">
                <a:solidFill>
                  <a:srgbClr val="663300"/>
                </a:solidFill>
                <a:latin typeface="Constantia" pitchFamily="18" charset="0"/>
              </a:rPr>
              <a:t>посредине чистого листа написать ключевое слово или предложение, которое является ключевым в раскрытии темы;</a:t>
            </a:r>
          </a:p>
          <a:p>
            <a:pPr marL="342900" indent="-342900">
              <a:buFontTx/>
              <a:buAutoNum type="arabicPeriod"/>
            </a:pPr>
            <a:r>
              <a:rPr lang="ru-RU" sz="2400">
                <a:solidFill>
                  <a:srgbClr val="663300"/>
                </a:solidFill>
                <a:latin typeface="Constantia" pitchFamily="18" charset="0"/>
              </a:rPr>
              <a:t>вокруг записать слова или предложения , выражающие идеи, факты, образцы, подходящие для данной темы;</a:t>
            </a:r>
          </a:p>
          <a:p>
            <a:pPr marL="342900" indent="-342900">
              <a:buFontTx/>
              <a:buAutoNum type="arabicPeriod"/>
            </a:pPr>
            <a:r>
              <a:rPr lang="ru-RU" sz="2400">
                <a:solidFill>
                  <a:srgbClr val="663300"/>
                </a:solidFill>
                <a:latin typeface="Constantia" pitchFamily="18" charset="0"/>
              </a:rPr>
              <a:t>По мере записи появившиеся слова соединяются прямыми линиями с ключевым понятием, которое соединяют это слово с другими</a:t>
            </a:r>
            <a:r>
              <a:rPr lang="ru-RU" sz="2400">
                <a:solidFill>
                  <a:srgbClr val="000099"/>
                </a:solidFill>
                <a:latin typeface="Constantia" pitchFamily="18" charset="0"/>
              </a:rPr>
              <a:t>.</a:t>
            </a:r>
          </a:p>
        </p:txBody>
      </p:sp>
      <p:pic>
        <p:nvPicPr>
          <p:cNvPr id="31747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44450"/>
            <a:ext cx="41036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0" y="44450"/>
            <a:ext cx="50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4450"/>
            <a:ext cx="50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1" descr="Роза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-19050"/>
            <a:ext cx="8636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92275" y="6381750"/>
            <a:ext cx="55435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1" descr="Роза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6165850"/>
            <a:ext cx="865188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tImage6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692696"/>
            <a:ext cx="6264696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5517232"/>
            <a:ext cx="626469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9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4450"/>
            <a:ext cx="61912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 descr="щнвпккп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6337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15888"/>
            <a:ext cx="238442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6165850"/>
            <a:ext cx="4826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216650"/>
            <a:ext cx="647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1" descr="Роза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5562600"/>
            <a:ext cx="13081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 descr="Роза 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6203950"/>
            <a:ext cx="660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91" name="WordArt 27" descr="62451"/>
          <p:cNvSpPr>
            <a:spLocks noChangeArrowheads="1" noChangeShapeType="1" noTextEdit="1"/>
          </p:cNvSpPr>
          <p:nvPr/>
        </p:nvSpPr>
        <p:spPr bwMode="auto">
          <a:xfrm>
            <a:off x="3521075" y="476250"/>
            <a:ext cx="20812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ЭЛЬБРУС</a:t>
            </a:r>
          </a:p>
        </p:txBody>
      </p:sp>
      <p:sp>
        <p:nvSpPr>
          <p:cNvPr id="36893" name="WordArt 29" descr="62451"/>
          <p:cNvSpPr>
            <a:spLocks noChangeArrowheads="1" noChangeShapeType="1" noTextEdit="1"/>
          </p:cNvSpPr>
          <p:nvPr/>
        </p:nvSpPr>
        <p:spPr bwMode="auto">
          <a:xfrm>
            <a:off x="2987675" y="981075"/>
            <a:ext cx="34559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Могучий, высокий</a:t>
            </a:r>
          </a:p>
        </p:txBody>
      </p:sp>
      <p:sp>
        <p:nvSpPr>
          <p:cNvPr id="36896" name="WordArt 32" descr="62451"/>
          <p:cNvSpPr>
            <a:spLocks noChangeArrowheads="1" noChangeShapeType="1" noTextEdit="1"/>
          </p:cNvSpPr>
          <p:nvPr/>
        </p:nvSpPr>
        <p:spPr bwMode="auto">
          <a:xfrm>
            <a:off x="2165350" y="1628775"/>
            <a:ext cx="49990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Стоит, возвышается, любуется </a:t>
            </a:r>
          </a:p>
        </p:txBody>
      </p:sp>
      <p:sp>
        <p:nvSpPr>
          <p:cNvPr id="36898" name="WordArt 34" descr="62451"/>
          <p:cNvSpPr>
            <a:spLocks noChangeArrowheads="1" noChangeShapeType="1" noTextEdit="1"/>
          </p:cNvSpPr>
          <p:nvPr/>
        </p:nvSpPr>
        <p:spPr bwMode="auto">
          <a:xfrm>
            <a:off x="1797050" y="2349500"/>
            <a:ext cx="53673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Гордимся красотой великих гор</a:t>
            </a:r>
          </a:p>
        </p:txBody>
      </p:sp>
      <p:sp>
        <p:nvSpPr>
          <p:cNvPr id="36899" name="WordArt 35" descr="62451"/>
          <p:cNvSpPr>
            <a:spLocks noChangeArrowheads="1" noChangeShapeType="1" noTextEdit="1"/>
          </p:cNvSpPr>
          <p:nvPr/>
        </p:nvSpPr>
        <p:spPr bwMode="auto">
          <a:xfrm>
            <a:off x="3068638" y="3141663"/>
            <a:ext cx="3038475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Восторг.</a:t>
            </a:r>
          </a:p>
        </p:txBody>
      </p:sp>
    </p:spTree>
  </p:cSld>
  <p:clrMapOvr>
    <a:masterClrMapping/>
  </p:clrMapOvr>
  <p:transition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1" grpId="0" animBg="1"/>
      <p:bldP spid="36893" grpId="0" animBg="1"/>
      <p:bldP spid="36896" grpId="0" animBg="1"/>
      <p:bldP spid="36898" grpId="0" animBg="1"/>
      <p:bldP spid="368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5734050"/>
            <a:ext cx="57610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44450"/>
            <a:ext cx="61198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1" descr="Роза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" y="5516563"/>
            <a:ext cx="13096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1" descr="Роза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5516563"/>
            <a:ext cx="1309687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WordArt 9" descr="58761"/>
          <p:cNvSpPr>
            <a:spLocks noChangeArrowheads="1" noChangeShapeType="1" noTextEdit="1"/>
          </p:cNvSpPr>
          <p:nvPr/>
        </p:nvSpPr>
        <p:spPr bwMode="auto">
          <a:xfrm>
            <a:off x="1692275" y="981075"/>
            <a:ext cx="5688013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АССОЦИАТИВНАЯ</a:t>
            </a:r>
          </a:p>
          <a:p>
            <a:pPr algn="ctr"/>
            <a:r>
              <a:rPr lang="ru-RU" sz="36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Р А З М И Н К А</a:t>
            </a:r>
          </a:p>
        </p:txBody>
      </p:sp>
      <p:sp>
        <p:nvSpPr>
          <p:cNvPr id="37898" name="WordArt 10" descr="53042"/>
          <p:cNvSpPr>
            <a:spLocks noChangeArrowheads="1" noChangeShapeType="1" noTextEdit="1"/>
          </p:cNvSpPr>
          <p:nvPr/>
        </p:nvSpPr>
        <p:spPr bwMode="auto">
          <a:xfrm>
            <a:off x="2124075" y="2781300"/>
            <a:ext cx="5256213" cy="259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РОДИНА</a:t>
            </a:r>
          </a:p>
          <a:p>
            <a:pPr algn="ctr"/>
            <a:r>
              <a:rPr lang="ru-RU" sz="36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ДОМ</a:t>
            </a:r>
          </a:p>
          <a:p>
            <a:pPr algn="ctr"/>
            <a:r>
              <a:rPr lang="ru-RU" sz="36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СЕМЬЯ</a:t>
            </a:r>
          </a:p>
          <a:p>
            <a:pPr algn="ctr"/>
            <a:r>
              <a:rPr lang="ru-RU" sz="3600" kern="10">
                <a:ln w="31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ЛЮБОВЬ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7" grpId="0" animBg="1"/>
      <p:bldP spid="378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GP_PHOTO_W800_qhkOlazYx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044" y="553285"/>
            <a:ext cx="3375367" cy="2291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big_photo_risuno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2052" y="3721441"/>
            <a:ext cx="3307290" cy="257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ruzhnaya_sem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8412" y="496926"/>
            <a:ext cx="2944063" cy="234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644029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2924175"/>
            <a:ext cx="5715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1249933405_vector_illustration_of_happy_family_e01-psd-041.jpg"/>
          <p:cNvPicPr>
            <a:picLocks noChangeAspect="1"/>
          </p:cNvPicPr>
          <p:nvPr/>
        </p:nvPicPr>
        <p:blipFill>
          <a:blip r:embed="rId6" cstate="print"/>
          <a:srcRect b="6801"/>
          <a:stretch>
            <a:fillRect/>
          </a:stretch>
        </p:blipFill>
        <p:spPr>
          <a:xfrm>
            <a:off x="4358257" y="3651392"/>
            <a:ext cx="3309491" cy="273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24075" y="2852738"/>
            <a:ext cx="1655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onstantia" pitchFamily="18" charset="0"/>
              </a:rPr>
              <a:t>РОДИНА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268538" y="6396038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onstantia" pitchFamily="18" charset="0"/>
              </a:rPr>
              <a:t>ДОМ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508625" y="278130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onstantia" pitchFamily="18" charset="0"/>
              </a:rPr>
              <a:t>СЕМЬЯ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219700" y="6396038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Constantia" pitchFamily="18" charset="0"/>
              </a:rPr>
              <a:t>ЛЮБОВЬ</a:t>
            </a:r>
          </a:p>
        </p:txBody>
      </p:sp>
      <p:pic>
        <p:nvPicPr>
          <p:cNvPr id="34826" name="Picture 3" descr="25867931_047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44450"/>
            <a:ext cx="61198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49275"/>
            <a:ext cx="62642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1" name="WordArt 17" descr="62451"/>
          <p:cNvSpPr>
            <a:spLocks noChangeArrowheads="1" noChangeShapeType="1" noTextEdit="1"/>
          </p:cNvSpPr>
          <p:nvPr/>
        </p:nvSpPr>
        <p:spPr bwMode="auto">
          <a:xfrm>
            <a:off x="1835150" y="115888"/>
            <a:ext cx="5689600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Великий певец Кавказа</a:t>
            </a:r>
          </a:p>
          <a:p>
            <a:pPr algn="ctr"/>
            <a:r>
              <a:rPr lang="ru-RU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Исмаил </a:t>
            </a:r>
            <a:r>
              <a:rPr lang="ru-RU" sz="3600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Унухович</a:t>
            </a:r>
            <a:r>
              <a:rPr lang="ru-RU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ru-RU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Семенов </a:t>
            </a:r>
          </a:p>
        </p:txBody>
      </p:sp>
      <p:pic>
        <p:nvPicPr>
          <p:cNvPr id="35843" name="Рисунок 6" descr="727917ef2512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403350" y="6486525"/>
            <a:ext cx="3168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6" descr="727917ef2512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4500563" y="6486525"/>
            <a:ext cx="31686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 трек -сегмент1(00-00-00-00-02-00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643042" y="5786454"/>
            <a:ext cx="571504" cy="571504"/>
          </a:xfrm>
          <a:prstGeom prst="rect">
            <a:avLst/>
          </a:prstGeom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7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Alena_Vachlyaeva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15888"/>
            <a:ext cx="6192838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Рисунок 6" descr="25768187_html_49b5a3ff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8888" y="2708275"/>
            <a:ext cx="26733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Прямоугольник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84094">
            <a:off x="1403350" y="3141663"/>
            <a:ext cx="14398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 descr="25867931_04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0"/>
            <a:ext cx="59055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 descr="25867931_04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1403350" y="6329363"/>
            <a:ext cx="6264275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Omar_Otarov_Aktamak_vmusice.n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4714884"/>
            <a:ext cx="714380" cy="7143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8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85" fill="hold"/>
                                        <p:tgtEl>
                                          <p:spTgt spid="37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6642_yrZgbv5LRBaD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8464" y="2217"/>
            <a:ext cx="6324746" cy="321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1547813" y="3141663"/>
            <a:ext cx="30956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Сен, кёкге джете, мийиксе.</a:t>
            </a:r>
          </a:p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Кавказ  тауланы ичинде,</a:t>
            </a:r>
          </a:p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Мияла кибик,  джылтырай,</a:t>
            </a:r>
          </a:p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Къанга бузларынг юсюнгде.</a:t>
            </a:r>
          </a:p>
          <a:p>
            <a:r>
              <a:rPr lang="ru-RU" sz="1400" b="1">
                <a:solidFill>
                  <a:schemeClr val="bg1"/>
                </a:solidFill>
                <a:latin typeface="Constantia" pitchFamily="18" charset="0"/>
              </a:rPr>
              <a:t> </a:t>
            </a:r>
            <a:endParaRPr lang="ru-RU" sz="1400">
              <a:latin typeface="Constantia" pitchFamily="18" charset="0"/>
            </a:endParaRPr>
          </a:p>
        </p:txBody>
      </p:sp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2411413" y="4508500"/>
            <a:ext cx="431958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Эльбрус красавец,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Смотрит сквозь тучи,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В белой папахе синеву.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Этой вершиной, снежной могучей.</a:t>
            </a:r>
          </a:p>
          <a:p>
            <a:pPr algn="ctr"/>
            <a:r>
              <a:rPr lang="ru-RU" b="1">
                <a:solidFill>
                  <a:schemeClr val="bg1"/>
                </a:solidFill>
                <a:latin typeface="Constantia" pitchFamily="18" charset="0"/>
              </a:rPr>
              <a:t>Налюбоваться не могу.</a:t>
            </a:r>
          </a:p>
        </p:txBody>
      </p:sp>
      <p:pic>
        <p:nvPicPr>
          <p:cNvPr id="38916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6237288"/>
            <a:ext cx="6119812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492500" y="0"/>
            <a:ext cx="2808288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2"/>
          <p:cNvSpPr txBox="1">
            <a:spLocks noChangeArrowheads="1"/>
          </p:cNvSpPr>
          <p:nvPr/>
        </p:nvSpPr>
        <p:spPr bwMode="auto">
          <a:xfrm>
            <a:off x="4572000" y="3141663"/>
            <a:ext cx="31670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Юсюнгде барды, акъ тонунг.</a:t>
            </a:r>
          </a:p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Сен джай да, къыш да киесе.</a:t>
            </a:r>
          </a:p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Кюн бузулургъа тебресе,</a:t>
            </a:r>
          </a:p>
          <a:p>
            <a:r>
              <a:rPr lang="ru-RU" sz="1600" b="1">
                <a:solidFill>
                  <a:schemeClr val="bg1"/>
                </a:solidFill>
                <a:latin typeface="Constantia" pitchFamily="18" charset="0"/>
              </a:rPr>
              <a:t>Боран этерге   сюесе.</a:t>
            </a:r>
            <a:endParaRPr lang="ru-RU" sz="1600">
              <a:latin typeface="Constantia" pitchFamily="18" charset="0"/>
            </a:endParaRPr>
          </a:p>
        </p:txBody>
      </p:sp>
      <p:pic>
        <p:nvPicPr>
          <p:cNvPr id="9" name="Миннг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643042" y="5786454"/>
            <a:ext cx="571504" cy="571504"/>
          </a:xfrm>
          <a:prstGeom prst="rect">
            <a:avLst/>
          </a:prstGeom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47813" y="1628775"/>
            <a:ext cx="29527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Constantia" pitchFamily="18" charset="0"/>
              </a:rPr>
              <a:t>Хотя я судьбой на заре моих дней,</a:t>
            </a:r>
          </a:p>
          <a:p>
            <a:r>
              <a:rPr lang="ru-RU" sz="2000" b="1">
                <a:solidFill>
                  <a:srgbClr val="002060"/>
                </a:solidFill>
                <a:latin typeface="Constantia" pitchFamily="18" charset="0"/>
              </a:rPr>
              <a:t>О южные горы, отторгнут от вас,</a:t>
            </a:r>
          </a:p>
          <a:p>
            <a:r>
              <a:rPr lang="ru-RU" sz="2000" b="1">
                <a:solidFill>
                  <a:srgbClr val="002060"/>
                </a:solidFill>
                <a:latin typeface="Constantia" pitchFamily="18" charset="0"/>
              </a:rPr>
              <a:t>Чтоб вечно их помнить, там надо быть раз:</a:t>
            </a:r>
          </a:p>
          <a:p>
            <a:r>
              <a:rPr lang="ru-RU" sz="2000" b="1">
                <a:solidFill>
                  <a:srgbClr val="002060"/>
                </a:solidFill>
                <a:latin typeface="Constantia" pitchFamily="18" charset="0"/>
              </a:rPr>
              <a:t>Как сладкую песню отчизны моей, </a:t>
            </a:r>
          </a:p>
          <a:p>
            <a:r>
              <a:rPr lang="ru-RU" sz="2000" b="1">
                <a:solidFill>
                  <a:srgbClr val="002060"/>
                </a:solidFill>
                <a:latin typeface="Constantia" pitchFamily="18" charset="0"/>
              </a:rPr>
              <a:t>Люблю я Кавказ…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00563" y="1628775"/>
            <a:ext cx="30972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222613"/>
                </a:solidFill>
                <a:latin typeface="Constantia" pitchFamily="18" charset="0"/>
              </a:rPr>
              <a:t>Джашау джолумда , джашлыгъымда. </a:t>
            </a:r>
          </a:p>
          <a:p>
            <a:r>
              <a:rPr lang="ru-RU" sz="2000" b="1">
                <a:solidFill>
                  <a:srgbClr val="222613"/>
                </a:solidFill>
                <a:latin typeface="Constantia" pitchFamily="18" charset="0"/>
              </a:rPr>
              <a:t>Ариу къаяла кёз аллымда.</a:t>
            </a:r>
          </a:p>
          <a:p>
            <a:r>
              <a:rPr lang="ru-RU" sz="2000" b="1">
                <a:solidFill>
                  <a:srgbClr val="222613"/>
                </a:solidFill>
                <a:latin typeface="Constantia" pitchFamily="18" charset="0"/>
              </a:rPr>
              <a:t>Сизни унутмаз ючюн хар заманда, </a:t>
            </a:r>
          </a:p>
          <a:p>
            <a:r>
              <a:rPr lang="ru-RU" sz="2000" b="1">
                <a:solidFill>
                  <a:srgbClr val="222613"/>
                </a:solidFill>
                <a:latin typeface="Constantia" pitchFamily="18" charset="0"/>
              </a:rPr>
              <a:t>Татлы джырымдача </a:t>
            </a:r>
          </a:p>
          <a:p>
            <a:r>
              <a:rPr lang="ru-RU" sz="2000" b="1">
                <a:solidFill>
                  <a:srgbClr val="222613"/>
                </a:solidFill>
                <a:latin typeface="Constantia" pitchFamily="18" charset="0"/>
              </a:rPr>
              <a:t>Ата Джуртумда.</a:t>
            </a:r>
          </a:p>
          <a:p>
            <a:r>
              <a:rPr lang="ru-RU" sz="2000" b="1">
                <a:solidFill>
                  <a:srgbClr val="222613"/>
                </a:solidFill>
                <a:latin typeface="Constantia" pitchFamily="18" charset="0"/>
              </a:rPr>
              <a:t>Мен сюеме сени Кавказ!</a:t>
            </a:r>
            <a:endParaRPr lang="ru-RU" sz="2000">
              <a:solidFill>
                <a:srgbClr val="222613"/>
              </a:solidFill>
              <a:latin typeface="Constant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9250" y="4868863"/>
            <a:ext cx="2303463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М. Ю. Лермонтов</a:t>
            </a:r>
          </a:p>
        </p:txBody>
      </p:sp>
      <p:pic>
        <p:nvPicPr>
          <p:cNvPr id="39940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353175"/>
            <a:ext cx="41036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6308725"/>
            <a:ext cx="39608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11" descr="Роза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092825"/>
            <a:ext cx="439738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5013325"/>
            <a:ext cx="16573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1" descr="Роза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4450"/>
            <a:ext cx="792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1" descr="Роза 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0400" y="0"/>
            <a:ext cx="8636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4450"/>
            <a:ext cx="75612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199981" y="3112294"/>
            <a:ext cx="547211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2780507" y="3220244"/>
            <a:ext cx="583247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9" name="WordArt 21" descr="53821"/>
          <p:cNvSpPr>
            <a:spLocks noChangeArrowheads="1" noChangeShapeType="1" noTextEdit="1"/>
          </p:cNvSpPr>
          <p:nvPr/>
        </p:nvSpPr>
        <p:spPr bwMode="auto">
          <a:xfrm>
            <a:off x="1692275" y="476250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Творческая работа: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1" descr="Роза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5516563"/>
            <a:ext cx="7937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44450"/>
            <a:ext cx="6119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476250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Продолжите пословицы</a:t>
            </a:r>
          </a:p>
        </p:txBody>
      </p:sp>
      <p:sp>
        <p:nvSpPr>
          <p:cNvPr id="39956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1700213"/>
            <a:ext cx="2592388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Monotype Corsiva"/>
              </a:rPr>
              <a:t>Материнская рука - </a:t>
            </a:r>
          </a:p>
        </p:txBody>
      </p:sp>
      <p:sp>
        <p:nvSpPr>
          <p:cNvPr id="39957" name="WordArt 21" descr="53821"/>
          <p:cNvSpPr>
            <a:spLocks noChangeArrowheads="1" noChangeShapeType="1" noTextEdit="1"/>
          </p:cNvSpPr>
          <p:nvPr/>
        </p:nvSpPr>
        <p:spPr bwMode="auto">
          <a:xfrm>
            <a:off x="4716463" y="1700213"/>
            <a:ext cx="2519362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Monotype Corsiva"/>
              </a:rPr>
              <a:t>не причинит боли.</a:t>
            </a:r>
          </a:p>
        </p:txBody>
      </p:sp>
      <p:sp>
        <p:nvSpPr>
          <p:cNvPr id="39958" name="WordArt 21" descr="53821"/>
          <p:cNvSpPr>
            <a:spLocks noChangeArrowheads="1" noChangeShapeType="1" noTextEdit="1"/>
          </p:cNvSpPr>
          <p:nvPr/>
        </p:nvSpPr>
        <p:spPr bwMode="auto">
          <a:xfrm>
            <a:off x="1692275" y="2492375"/>
            <a:ext cx="2592388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Monotype Corsiva"/>
              </a:rPr>
              <a:t>Кто не любит Родину -</a:t>
            </a:r>
          </a:p>
        </p:txBody>
      </p:sp>
      <p:sp>
        <p:nvSpPr>
          <p:cNvPr id="39959" name="WordArt 21" descr="53821"/>
          <p:cNvSpPr>
            <a:spLocks noChangeArrowheads="1" noChangeShapeType="1" noTextEdit="1"/>
          </p:cNvSpPr>
          <p:nvPr/>
        </p:nvSpPr>
        <p:spPr bwMode="auto">
          <a:xfrm>
            <a:off x="4572000" y="2492375"/>
            <a:ext cx="3024188" cy="649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latin typeface="Monotype Corsiva"/>
              </a:rPr>
              <a:t>не полюбит и родную мать.</a:t>
            </a:r>
          </a:p>
        </p:txBody>
      </p:sp>
      <p:sp>
        <p:nvSpPr>
          <p:cNvPr id="39960" name="WordArt 21" descr="53821"/>
          <p:cNvSpPr>
            <a:spLocks noChangeArrowheads="1" noChangeShapeType="1" noTextEdit="1"/>
          </p:cNvSpPr>
          <p:nvPr/>
        </p:nvSpPr>
        <p:spPr bwMode="auto">
          <a:xfrm>
            <a:off x="1692275" y="3573463"/>
            <a:ext cx="2592388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latin typeface="Monotype Corsiva"/>
              </a:rPr>
              <a:t>Тот кто продал Родину -</a:t>
            </a:r>
          </a:p>
        </p:txBody>
      </p:sp>
      <p:sp>
        <p:nvSpPr>
          <p:cNvPr id="39961" name="WordArt 21" descr="53821"/>
          <p:cNvSpPr>
            <a:spLocks noChangeArrowheads="1" noChangeShapeType="1" noTextEdit="1"/>
          </p:cNvSpPr>
          <p:nvPr/>
        </p:nvSpPr>
        <p:spPr bwMode="auto">
          <a:xfrm>
            <a:off x="4787900" y="3644900"/>
            <a:ext cx="25923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7"/>
                  <a:srcRect/>
                  <a:stretch>
                    <a:fillRect/>
                  </a:stretch>
                </a:blipFill>
                <a:latin typeface="Monotype Corsiva"/>
              </a:rPr>
              <a:t>продаст и отца.</a:t>
            </a:r>
          </a:p>
        </p:txBody>
      </p:sp>
      <p:sp>
        <p:nvSpPr>
          <p:cNvPr id="39962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4724400"/>
            <a:ext cx="2592387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latin typeface="Monotype Corsiva"/>
              </a:rPr>
              <a:t>Без языка народ</a:t>
            </a:r>
          </a:p>
        </p:txBody>
      </p:sp>
      <p:sp>
        <p:nvSpPr>
          <p:cNvPr id="39963" name="WordArt 21" descr="53821"/>
          <p:cNvSpPr>
            <a:spLocks noChangeArrowheads="1" noChangeShapeType="1" noTextEdit="1"/>
          </p:cNvSpPr>
          <p:nvPr/>
        </p:nvSpPr>
        <p:spPr bwMode="auto">
          <a:xfrm>
            <a:off x="4860032" y="4653136"/>
            <a:ext cx="2519362" cy="6491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00" b="1" kern="10" dirty="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latin typeface="Monotype Corsiva"/>
              </a:rPr>
              <a:t>исчезнет.   </a:t>
            </a:r>
          </a:p>
        </p:txBody>
      </p:sp>
      <p:pic>
        <p:nvPicPr>
          <p:cNvPr id="40972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19250" y="5949950"/>
            <a:ext cx="583247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6" grpId="0" animBg="1"/>
      <p:bldP spid="39957" grpId="0" animBg="1"/>
      <p:bldP spid="39958" grpId="0" animBg="1"/>
      <p:bldP spid="39959" grpId="0" animBg="1"/>
      <p:bldP spid="39960" grpId="0" animBg="1"/>
      <p:bldP spid="39961" grpId="0" animBg="1"/>
      <p:bldP spid="39962" grpId="0" animBg="1"/>
      <p:bldP spid="3996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6"/>
          <p:cNvSpPr txBox="1">
            <a:spLocks noChangeArrowheads="1"/>
          </p:cNvSpPr>
          <p:nvPr/>
        </p:nvSpPr>
        <p:spPr bwMode="auto">
          <a:xfrm>
            <a:off x="1042988" y="1341438"/>
            <a:ext cx="649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9" name="TextBox 8" descr="53946"/>
          <p:cNvSpPr txBox="1">
            <a:spLocks noChangeArrowheads="1"/>
          </p:cNvSpPr>
          <p:nvPr/>
        </p:nvSpPr>
        <p:spPr bwMode="auto">
          <a:xfrm>
            <a:off x="1547813" y="1125538"/>
            <a:ext cx="6048375" cy="484822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3300"/>
                </a:solidFill>
                <a:latin typeface="Constantia" pitchFamily="18" charset="0"/>
              </a:rPr>
              <a:t>В материнском молоке и хлеб , и сыр.</a:t>
            </a:r>
          </a:p>
          <a:p>
            <a:pPr algn="ctr"/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Анэ  быдзышэм щ</a:t>
            </a:r>
            <a:r>
              <a:rPr lang="en-US" sz="2400" b="1">
                <a:solidFill>
                  <a:srgbClr val="4C20EE"/>
                </a:solidFill>
                <a:latin typeface="Constantia" pitchFamily="18" charset="0"/>
              </a:rPr>
              <a:t>I</a:t>
            </a:r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акхъуэри кхъуейри хэлъщ.</a:t>
            </a:r>
            <a:endParaRPr lang="en-US" sz="2400" b="1">
              <a:solidFill>
                <a:srgbClr val="4C20EE"/>
              </a:solidFill>
              <a:latin typeface="Constantia" pitchFamily="18" charset="0"/>
            </a:endParaRPr>
          </a:p>
          <a:p>
            <a:pPr algn="ctr"/>
            <a:r>
              <a:rPr lang="ru-RU" sz="2400" b="1">
                <a:solidFill>
                  <a:srgbClr val="FF3300"/>
                </a:solidFill>
                <a:latin typeface="Constantia" pitchFamily="18" charset="0"/>
              </a:rPr>
              <a:t>Сила народа разрушает утёсы.</a:t>
            </a:r>
            <a:endParaRPr lang="en-US" sz="2400" b="1">
              <a:solidFill>
                <a:srgbClr val="FF3300"/>
              </a:solidFill>
              <a:latin typeface="Constantia" pitchFamily="18" charset="0"/>
            </a:endParaRPr>
          </a:p>
          <a:p>
            <a:pPr algn="ctr"/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Ажвлара  къару абыхъв ч</a:t>
            </a:r>
            <a:r>
              <a:rPr lang="en-US" sz="2400" b="1">
                <a:solidFill>
                  <a:srgbClr val="4C20EE"/>
                </a:solidFill>
                <a:latin typeface="Constantia" pitchFamily="18" charset="0"/>
              </a:rPr>
              <a:t>I</a:t>
            </a:r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выща</a:t>
            </a:r>
            <a:r>
              <a:rPr lang="en-US" sz="2400" b="1">
                <a:solidFill>
                  <a:srgbClr val="4C20EE"/>
                </a:solidFill>
                <a:latin typeface="Constantia" pitchFamily="18" charset="0"/>
              </a:rPr>
              <a:t> </a:t>
            </a:r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арх</a:t>
            </a:r>
            <a:r>
              <a:rPr lang="en-US" sz="2400" b="1">
                <a:solidFill>
                  <a:srgbClr val="4C20EE"/>
                </a:solidFill>
                <a:latin typeface="Constantia" pitchFamily="18" charset="0"/>
              </a:rPr>
              <a:t>I</a:t>
            </a:r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чит</a:t>
            </a:r>
            <a:r>
              <a:rPr lang="en-US" sz="2400" b="1">
                <a:solidFill>
                  <a:srgbClr val="4C20EE"/>
                </a:solidFill>
                <a:latin typeface="Constantia" pitchFamily="18" charset="0"/>
              </a:rPr>
              <a:t>I</a:t>
            </a:r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. </a:t>
            </a:r>
          </a:p>
          <a:p>
            <a:pPr algn="ctr"/>
            <a:r>
              <a:rPr lang="ru-RU" sz="2400" b="1">
                <a:solidFill>
                  <a:srgbClr val="CC3399"/>
                </a:solidFill>
                <a:latin typeface="Constantia" pitchFamily="18" charset="0"/>
              </a:rPr>
              <a:t> </a:t>
            </a:r>
            <a:r>
              <a:rPr lang="ru-RU" sz="2400" b="1">
                <a:solidFill>
                  <a:srgbClr val="FF3300"/>
                </a:solidFill>
                <a:latin typeface="Constantia" pitchFamily="18" charset="0"/>
              </a:rPr>
              <a:t>Земля родины – рай , а её вода – шербет</a:t>
            </a:r>
            <a:r>
              <a:rPr lang="en-US" sz="2400" b="1">
                <a:solidFill>
                  <a:srgbClr val="FF3300"/>
                </a:solidFill>
                <a:latin typeface="Constantia" pitchFamily="18" charset="0"/>
              </a:rPr>
              <a:t>.</a:t>
            </a:r>
          </a:p>
          <a:p>
            <a:pPr algn="ctr"/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Тувган элдинг ери – еннет, сувы сербет.</a:t>
            </a:r>
          </a:p>
          <a:p>
            <a:pPr algn="ctr"/>
            <a:r>
              <a:rPr lang="ru-RU" sz="2400" b="1">
                <a:solidFill>
                  <a:srgbClr val="FF3300"/>
                </a:solidFill>
                <a:latin typeface="Constantia" pitchFamily="18" charset="0"/>
              </a:rPr>
              <a:t>Отчизна дороже отцовского дома.</a:t>
            </a:r>
            <a:r>
              <a:rPr lang="en-US" sz="2400" b="1">
                <a:solidFill>
                  <a:srgbClr val="CC3399"/>
                </a:solidFill>
                <a:latin typeface="Constantia" pitchFamily="18" charset="0"/>
              </a:rPr>
              <a:t> </a:t>
            </a:r>
            <a:endParaRPr lang="ru-RU" sz="2400" b="1">
              <a:solidFill>
                <a:srgbClr val="CC3399"/>
              </a:solidFill>
              <a:latin typeface="Constantia" pitchFamily="18" charset="0"/>
            </a:endParaRPr>
          </a:p>
          <a:p>
            <a:pPr algn="ctr"/>
            <a:r>
              <a:rPr lang="ru-RU" sz="2400" b="1">
                <a:solidFill>
                  <a:srgbClr val="4C20EE"/>
                </a:solidFill>
                <a:latin typeface="Constantia" pitchFamily="18" charset="0"/>
              </a:rPr>
              <a:t>Ата Джурт – атангы юйюнден артыкъ.</a:t>
            </a:r>
          </a:p>
          <a:p>
            <a:pPr algn="ctr"/>
            <a:endParaRPr lang="ru-RU" sz="2400">
              <a:solidFill>
                <a:srgbClr val="4C20EE"/>
              </a:solidFill>
              <a:latin typeface="Constantia" pitchFamily="18" charset="0"/>
            </a:endParaRPr>
          </a:p>
        </p:txBody>
      </p:sp>
      <p:pic>
        <p:nvPicPr>
          <p:cNvPr id="41987" name="Рисунок 12" descr="0a1777fe9265ef8d28dc2011d30375f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43213" y="6065838"/>
            <a:ext cx="345598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WordArt 21" descr="53821"/>
          <p:cNvSpPr>
            <a:spLocks noChangeArrowheads="1" noChangeShapeType="1" noTextEdit="1"/>
          </p:cNvSpPr>
          <p:nvPr/>
        </p:nvSpPr>
        <p:spPr bwMode="auto">
          <a:xfrm>
            <a:off x="1908175" y="0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Сравнительный анализ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2"/>
          <p:cNvSpPr txBox="1">
            <a:spLocks noChangeArrowheads="1"/>
          </p:cNvSpPr>
          <p:nvPr/>
        </p:nvSpPr>
        <p:spPr bwMode="auto">
          <a:xfrm>
            <a:off x="1619250" y="1628775"/>
            <a:ext cx="1873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572ECC"/>
                </a:solidFill>
                <a:latin typeface="Constantia" pitchFamily="18" charset="0"/>
              </a:rPr>
              <a:t>РВЕТСЯ В ОБЛАКА</a:t>
            </a:r>
          </a:p>
        </p:txBody>
      </p:sp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6084888" y="1700213"/>
            <a:ext cx="151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800080"/>
                </a:solidFill>
                <a:latin typeface="Constantia" pitchFamily="18" charset="0"/>
              </a:rPr>
              <a:t> ЩУКА</a:t>
            </a:r>
          </a:p>
        </p:txBody>
      </p:sp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6732588" y="2852738"/>
            <a:ext cx="86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800080"/>
                </a:solidFill>
                <a:latin typeface="Constantia" pitchFamily="18" charset="0"/>
              </a:rPr>
              <a:t>РАК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6156325" y="5084763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800080"/>
                </a:solidFill>
                <a:latin typeface="Constantia" pitchFamily="18" charset="0"/>
              </a:rPr>
              <a:t>ЛЕБЕДЬ</a:t>
            </a:r>
          </a:p>
        </p:txBody>
      </p:sp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1619250" y="2781300"/>
            <a:ext cx="2089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onstantia" pitchFamily="18" charset="0"/>
              </a:rPr>
              <a:t>ПЯТИТСЯ НАЗАД</a:t>
            </a:r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1547813" y="4581525"/>
            <a:ext cx="18002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257933"/>
                </a:solidFill>
                <a:latin typeface="Constantia" pitchFamily="18" charset="0"/>
              </a:rPr>
              <a:t>ТЯНЕТСЯ В ВОДУ</a:t>
            </a:r>
          </a:p>
        </p:txBody>
      </p:sp>
      <p:pic>
        <p:nvPicPr>
          <p:cNvPr id="43015" name="Picture 23" descr="dd7c875322d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797422">
            <a:off x="3675062" y="3906838"/>
            <a:ext cx="24495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15888"/>
            <a:ext cx="5761037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6107113"/>
            <a:ext cx="5256213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5516563"/>
            <a:ext cx="7270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WordArt 21" descr="53821"/>
          <p:cNvSpPr>
            <a:spLocks noChangeArrowheads="1" noChangeShapeType="1" noTextEdit="1"/>
          </p:cNvSpPr>
          <p:nvPr/>
        </p:nvSpPr>
        <p:spPr bwMode="auto">
          <a:xfrm>
            <a:off x="1692275" y="33337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Тест на внимательность</a:t>
            </a:r>
          </a:p>
        </p:txBody>
      </p:sp>
      <p:sp>
        <p:nvSpPr>
          <p:cNvPr id="43028" name="AutoShape 20" descr="53042"/>
          <p:cNvSpPr>
            <a:spLocks noChangeArrowheads="1"/>
          </p:cNvSpPr>
          <p:nvPr/>
        </p:nvSpPr>
        <p:spPr bwMode="auto">
          <a:xfrm rot="2215382">
            <a:off x="3132138" y="1989138"/>
            <a:ext cx="793750" cy="563562"/>
          </a:xfrm>
          <a:custGeom>
            <a:avLst/>
            <a:gdLst>
              <a:gd name="T0" fmla="*/ 21534696 w 21600"/>
              <a:gd name="T1" fmla="*/ 0 h 21600"/>
              <a:gd name="T2" fmla="*/ 0 w 21600"/>
              <a:gd name="T3" fmla="*/ 7351902 h 21600"/>
              <a:gd name="T4" fmla="*/ 21534696 w 21600"/>
              <a:gd name="T5" fmla="*/ 14703803 h 21600"/>
              <a:gd name="T6" fmla="*/ 29168474 w 21600"/>
              <a:gd name="T7" fmla="*/ 735190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8921 h 21600"/>
              <a:gd name="T14" fmla="*/ 20616 w 21600"/>
              <a:gd name="T15" fmla="*/ 126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5947" y="0"/>
                </a:moveTo>
                <a:lnTo>
                  <a:pt x="15947" y="8921"/>
                </a:lnTo>
                <a:lnTo>
                  <a:pt x="3375" y="8921"/>
                </a:lnTo>
                <a:lnTo>
                  <a:pt x="3375" y="12679"/>
                </a:lnTo>
                <a:lnTo>
                  <a:pt x="15947" y="12679"/>
                </a:lnTo>
                <a:lnTo>
                  <a:pt x="1594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8921"/>
                </a:moveTo>
                <a:lnTo>
                  <a:pt x="1350" y="12679"/>
                </a:lnTo>
                <a:lnTo>
                  <a:pt x="2700" y="12679"/>
                </a:lnTo>
                <a:lnTo>
                  <a:pt x="2700" y="8921"/>
                </a:lnTo>
                <a:close/>
              </a:path>
              <a:path w="21600" h="21600">
                <a:moveTo>
                  <a:pt x="0" y="8921"/>
                </a:moveTo>
                <a:lnTo>
                  <a:pt x="0" y="12679"/>
                </a:lnTo>
                <a:lnTo>
                  <a:pt x="675" y="12679"/>
                </a:lnTo>
                <a:lnTo>
                  <a:pt x="675" y="8921"/>
                </a:lnTo>
                <a:close/>
              </a:path>
            </a:pathLst>
          </a:custGeom>
          <a:blipFill dpi="0" rotWithShape="1">
            <a:blip r:embed="rId6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4 -0.01528 L 0.26371 0.3895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14792 L 0.32812 0.1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35787 L 0.2243 -0.06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8" grpId="0" animBg="1"/>
      <p:bldP spid="43028" grpId="1" animBg="1"/>
      <p:bldP spid="4302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21201" y="2759075"/>
            <a:ext cx="50419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9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650081" y="2674144"/>
            <a:ext cx="54022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0" descr="12458888N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836613"/>
            <a:ext cx="3573463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WordArt 11" descr="53821"/>
          <p:cNvSpPr>
            <a:spLocks noChangeArrowheads="1" noChangeShapeType="1" noTextEdit="1"/>
          </p:cNvSpPr>
          <p:nvPr/>
        </p:nvSpPr>
        <p:spPr bwMode="auto">
          <a:xfrm>
            <a:off x="1835150" y="566102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635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БОСТАНОВА </a:t>
            </a:r>
          </a:p>
          <a:p>
            <a:pPr algn="ctr"/>
            <a:r>
              <a:rPr lang="ru-RU" b="1" kern="10">
                <a:ln w="635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ФАТИМА КАЗИЕВНА</a:t>
            </a:r>
          </a:p>
          <a:p>
            <a:pPr algn="ctr"/>
            <a:r>
              <a:rPr lang="ru-RU" b="1" kern="10">
                <a:ln w="635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УЧИТЕЛЬ РОДНОГО ЯЗЫКА И ЛИТЕРАТУРЫ</a:t>
            </a:r>
          </a:p>
        </p:txBody>
      </p:sp>
      <p:pic>
        <p:nvPicPr>
          <p:cNvPr id="15365" name="Рисунок 10" descr="0a1777fe9265ef8d28dc2011d30375f3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188913"/>
            <a:ext cx="43926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5571" y="1561159"/>
            <a:ext cx="2634309" cy="5521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«КЪАРА КЮБЮР»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5904" y="2348880"/>
            <a:ext cx="25130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«МЛЕЧНЫЙ ПУТЬ»</a:t>
            </a:r>
            <a:endParaRPr lang="ru-RU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2644" y="3356992"/>
            <a:ext cx="24294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«БЕКБОЛАТ»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36416" y="3927696"/>
            <a:ext cx="2785553" cy="5093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«ДОРОГИ И ЗВЕЗДЫ»</a:t>
            </a:r>
            <a:endParaRPr lang="ru-RU" sz="28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3494" y="4792474"/>
            <a:ext cx="357018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«ПРОДОЛЖЕНИЕ РОДА»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8234" y="2284686"/>
            <a:ext cx="223224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0000"/>
                  </a:prstShdw>
                </a:effectLst>
                <a:latin typeface="Times New Roman"/>
                <a:cs typeface="Times New Roman"/>
              </a:rPr>
              <a:t>Х. АППАЕВ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3005782"/>
            <a:ext cx="2448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0000"/>
                  </a:prstShdw>
                </a:effectLst>
                <a:latin typeface="Times New Roman"/>
                <a:cs typeface="Times New Roman"/>
              </a:rPr>
              <a:t>М. БАТЧАЕВ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663" y="4011042"/>
            <a:ext cx="208823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0000"/>
                  </a:prstShdw>
                </a:effectLst>
                <a:latin typeface="Times New Roman"/>
                <a:cs typeface="Times New Roman"/>
              </a:rPr>
              <a:t>Г. БРАТОВ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546" y="4805174"/>
            <a:ext cx="172819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0000"/>
                  </a:prstShdw>
                </a:effectLst>
                <a:latin typeface="Times New Roman"/>
                <a:cs typeface="Times New Roman"/>
              </a:rPr>
              <a:t>К. МХЦЕ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8104" y="1630531"/>
            <a:ext cx="2232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10" dirty="0">
                <a:ln w="3175">
                  <a:solidFill>
                    <a:srgbClr val="FF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prstShdw prst="shdw17" dist="17961" dir="2700000">
                    <a:srgbClr val="990000"/>
                  </a:prstShdw>
                </a:effectLst>
                <a:latin typeface="Times New Roman"/>
                <a:cs typeface="Times New Roman"/>
              </a:rPr>
              <a:t>С. КАПАЕВ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4043" name="Рисунок 44" descr="0a1777fe9265ef8d28dc2011d30375f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1052513"/>
            <a:ext cx="57594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Рисунок 48" descr="0a1777fe9265ef8d28dc2011d30375f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476375" y="6035675"/>
            <a:ext cx="6191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0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Соотнеси название произведения и автора</a:t>
            </a:r>
          </a:p>
        </p:txBody>
      </p:sp>
      <p:sp>
        <p:nvSpPr>
          <p:cNvPr id="44064" name="Line 32"/>
          <p:cNvSpPr>
            <a:spLocks noChangeShapeType="1"/>
          </p:cNvSpPr>
          <p:nvPr/>
        </p:nvSpPr>
        <p:spPr bwMode="auto">
          <a:xfrm>
            <a:off x="3995738" y="1844675"/>
            <a:ext cx="1944687" cy="576263"/>
          </a:xfrm>
          <a:prstGeom prst="line">
            <a:avLst/>
          </a:prstGeom>
          <a:noFill/>
          <a:ln w="28575">
            <a:solidFill>
              <a:srgbClr val="CC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>
            <a:off x="3995738" y="2565400"/>
            <a:ext cx="1728787" cy="576263"/>
          </a:xfrm>
          <a:prstGeom prst="line">
            <a:avLst/>
          </a:prstGeom>
          <a:noFill/>
          <a:ln w="28575">
            <a:solidFill>
              <a:srgbClr val="CC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66" name="Line 34"/>
          <p:cNvSpPr>
            <a:spLocks noChangeShapeType="1"/>
          </p:cNvSpPr>
          <p:nvPr/>
        </p:nvSpPr>
        <p:spPr bwMode="auto">
          <a:xfrm flipV="1">
            <a:off x="3924300" y="2060575"/>
            <a:ext cx="2087563" cy="1296988"/>
          </a:xfrm>
          <a:prstGeom prst="line">
            <a:avLst/>
          </a:prstGeom>
          <a:noFill/>
          <a:ln w="19050">
            <a:solidFill>
              <a:srgbClr val="CC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67" name="Line 35"/>
          <p:cNvSpPr>
            <a:spLocks noChangeShapeType="1"/>
          </p:cNvSpPr>
          <p:nvPr/>
        </p:nvSpPr>
        <p:spPr bwMode="auto">
          <a:xfrm>
            <a:off x="4284663" y="4221163"/>
            <a:ext cx="1511300" cy="792162"/>
          </a:xfrm>
          <a:prstGeom prst="line">
            <a:avLst/>
          </a:prstGeom>
          <a:noFill/>
          <a:ln w="28575">
            <a:solidFill>
              <a:srgbClr val="CC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4068" name="Line 36"/>
          <p:cNvSpPr>
            <a:spLocks noChangeShapeType="1"/>
          </p:cNvSpPr>
          <p:nvPr/>
        </p:nvSpPr>
        <p:spPr bwMode="auto">
          <a:xfrm flipV="1">
            <a:off x="4859338" y="4437063"/>
            <a:ext cx="1441450" cy="647700"/>
          </a:xfrm>
          <a:prstGeom prst="line">
            <a:avLst/>
          </a:prstGeom>
          <a:noFill/>
          <a:ln w="38100">
            <a:solidFill>
              <a:srgbClr val="CC33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64" grpId="0" animBg="1"/>
      <p:bldP spid="44065" grpId="0" animBg="1"/>
      <p:bldP spid="44066" grpId="0" animBg="1"/>
      <p:bldP spid="44067" grpId="0" animBg="1"/>
      <p:bldP spid="440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611981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619250" y="5956696"/>
            <a:ext cx="60483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1" descr="Роза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5084763"/>
            <a:ext cx="1223963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76517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К устному народному творчеству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относится :</a:t>
            </a:r>
          </a:p>
        </p:txBody>
      </p:sp>
      <p:sp>
        <p:nvSpPr>
          <p:cNvPr id="45061" name="WordArt 21" descr="53821"/>
          <p:cNvSpPr>
            <a:spLocks noChangeArrowheads="1" noChangeShapeType="1" noTextEdit="1"/>
          </p:cNvSpPr>
          <p:nvPr/>
        </p:nvSpPr>
        <p:spPr bwMode="auto">
          <a:xfrm>
            <a:off x="2339975" y="1989138"/>
            <a:ext cx="4968875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Пословицы </a:t>
            </a:r>
          </a:p>
        </p:txBody>
      </p:sp>
      <p:sp>
        <p:nvSpPr>
          <p:cNvPr id="45062" name="WordArt 21" descr="53821"/>
          <p:cNvSpPr>
            <a:spLocks noChangeArrowheads="1" noChangeShapeType="1" noTextEdit="1"/>
          </p:cNvSpPr>
          <p:nvPr/>
        </p:nvSpPr>
        <p:spPr bwMode="auto">
          <a:xfrm>
            <a:off x="2484438" y="3284538"/>
            <a:ext cx="4392612" cy="646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Рассказы</a:t>
            </a:r>
          </a:p>
        </p:txBody>
      </p:sp>
      <p:sp>
        <p:nvSpPr>
          <p:cNvPr id="45063" name="WordArt 21" descr="53821"/>
          <p:cNvSpPr>
            <a:spLocks noChangeArrowheads="1" noChangeShapeType="1" noTextEdit="1"/>
          </p:cNvSpPr>
          <p:nvPr/>
        </p:nvSpPr>
        <p:spPr bwMode="auto">
          <a:xfrm>
            <a:off x="2411413" y="4365625"/>
            <a:ext cx="4178300" cy="573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Стихи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5760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kern="10" dirty="0" smtClean="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Проектно – исследовательская работа.</a:t>
            </a:r>
            <a:endParaRPr lang="ru-RU" sz="5400" dirty="0"/>
          </a:p>
        </p:txBody>
      </p:sp>
      <p:pic>
        <p:nvPicPr>
          <p:cNvPr id="3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19250" y="5877272"/>
            <a:ext cx="60483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581128"/>
            <a:ext cx="1587830" cy="156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XP\Рабочий стол\рамки. рисунки\adiuh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192688" cy="51125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116632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kern="10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Башня </a:t>
            </a:r>
            <a:r>
              <a:rPr lang="ru-RU" sz="5400" b="1" i="1" kern="10" dirty="0" err="1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Адиюх</a:t>
            </a:r>
            <a:r>
              <a:rPr lang="ru-RU" sz="5400" b="1" i="1" kern="10" dirty="0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в  </a:t>
            </a:r>
            <a:r>
              <a:rPr lang="ru-RU" sz="5400" b="1" i="1" kern="10" dirty="0" err="1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Хабезском</a:t>
            </a:r>
            <a:r>
              <a:rPr lang="ru-RU" sz="5400" b="1" i="1" kern="10" dirty="0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районе</a:t>
            </a:r>
            <a:endParaRPr lang="ru-RU" sz="5400" dirty="0"/>
          </a:p>
        </p:txBody>
      </p:sp>
      <p:pic>
        <p:nvPicPr>
          <p:cNvPr id="4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19248" y="6165304"/>
            <a:ext cx="6048375" cy="69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6767676767\08.jpg"/>
          <p:cNvPicPr>
            <a:picLocks noChangeAspect="1" noChangeArrowheads="1"/>
          </p:cNvPicPr>
          <p:nvPr/>
        </p:nvPicPr>
        <p:blipFill>
          <a:blip r:embed="rId2" cstate="print"/>
          <a:srcRect t="7778"/>
          <a:stretch>
            <a:fillRect/>
          </a:stretch>
        </p:blipFill>
        <p:spPr bwMode="auto">
          <a:xfrm>
            <a:off x="1406897" y="2132856"/>
            <a:ext cx="6327698" cy="461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9480" y="314652"/>
            <a:ext cx="6986986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ДРЕВНИЕ АЛАНСКИЕ ХРАМЫ </a:t>
            </a:r>
            <a:r>
              <a:rPr lang="ru-RU" sz="4800" b="1" i="1" kern="10" dirty="0" smtClean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П.НИЖНИЙ </a:t>
            </a:r>
            <a:r>
              <a:rPr lang="ru-RU" sz="48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АРХЫЗ</a:t>
            </a:r>
            <a:endParaRPr lang="ru-RU" sz="13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44450"/>
            <a:ext cx="61198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езентация\monument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756" y="1561583"/>
            <a:ext cx="6039934" cy="4525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236205" y="-57299"/>
            <a:ext cx="6686355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МУЗЕЙ – ПАМЯТНИК ЗАЩИТНИКАМ КАВКАЗА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</a:endParaRPr>
          </a:p>
        </p:txBody>
      </p:sp>
      <p:pic>
        <p:nvPicPr>
          <p:cNvPr id="47107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6092825"/>
            <a:ext cx="6191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6073775"/>
            <a:ext cx="792162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400" y="1777743"/>
            <a:ext cx="6258224" cy="467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04355" y="187623"/>
            <a:ext cx="7488832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ТЕБЕРДИНСКИЙ ЗАПОВЕДНИК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619671" y="6453336"/>
            <a:ext cx="5904655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1.jpg"/>
          <p:cNvPicPr>
            <a:picLocks noChangeAspect="1"/>
          </p:cNvPicPr>
          <p:nvPr/>
        </p:nvPicPr>
        <p:blipFill>
          <a:blip r:embed="rId2" cstate="print"/>
          <a:srcRect b="7898"/>
          <a:stretch>
            <a:fillRect/>
          </a:stretch>
        </p:blipFill>
        <p:spPr>
          <a:xfrm>
            <a:off x="1407878" y="912270"/>
            <a:ext cx="6329008" cy="5105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4" name="Рисунок 10" descr="0a1777fe9265ef8d28dc2011d30375f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8913"/>
            <a:ext cx="43926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727917ef251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403350" y="6165304"/>
            <a:ext cx="316865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727917ef251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1702" y="6093295"/>
            <a:ext cx="3168650" cy="7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2.jpg"/>
          <p:cNvPicPr>
            <a:picLocks noChangeAspect="1"/>
          </p:cNvPicPr>
          <p:nvPr/>
        </p:nvPicPr>
        <p:blipFill>
          <a:blip r:embed="rId2" cstate="print"/>
          <a:srcRect b="14156"/>
          <a:stretch>
            <a:fillRect/>
          </a:stretch>
        </p:blipFill>
        <p:spPr>
          <a:xfrm>
            <a:off x="1481312" y="912510"/>
            <a:ext cx="6111271" cy="4770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Рисунок 10" descr="0a1777fe9265ef8d28dc2011d30375f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88913"/>
            <a:ext cx="43926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547813" y="5791025"/>
            <a:ext cx="59055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3.jpg"/>
          <p:cNvPicPr>
            <a:picLocks noChangeAspect="1"/>
          </p:cNvPicPr>
          <p:nvPr/>
        </p:nvPicPr>
        <p:blipFill>
          <a:blip r:embed="rId3" cstate="print"/>
          <a:srcRect t="7639" b="10897"/>
          <a:stretch>
            <a:fillRect/>
          </a:stretch>
        </p:blipFill>
        <p:spPr>
          <a:xfrm>
            <a:off x="1407775" y="840634"/>
            <a:ext cx="6183148" cy="4920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2" name="Рисунок 10" descr="0a1777fe9265ef8d28dc2011d30375f3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88913"/>
            <a:ext cx="43926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6" descr="727917ef251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6120680"/>
            <a:ext cx="316865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 descr="727917ef251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694" y="6120680"/>
            <a:ext cx="316865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 txBox="1">
            <a:spLocks noChangeArrowheads="1"/>
          </p:cNvSpPr>
          <p:nvPr/>
        </p:nvSpPr>
        <p:spPr bwMode="auto">
          <a:xfrm>
            <a:off x="2987675" y="1412875"/>
            <a:ext cx="48244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" pitchFamily="2" charset="2"/>
              <a:buNone/>
            </a:pPr>
            <a:r>
              <a:rPr lang="ru-RU" sz="2000">
                <a:solidFill>
                  <a:srgbClr val="0D0D0D"/>
                </a:solidFill>
                <a:latin typeface="Constantia" pitchFamily="18" charset="0"/>
              </a:rPr>
              <a:t>   </a:t>
            </a:r>
            <a:r>
              <a:rPr lang="ru-RU" sz="2000" b="1">
                <a:solidFill>
                  <a:srgbClr val="0D0D0D"/>
                </a:solidFill>
                <a:latin typeface="Constantia" pitchFamily="18" charset="0"/>
              </a:rPr>
              <a:t>Формирование качественно новой личности школьника, сохранение и развитие национальных традиций, культуры  и бережное отношение к историческому наследию своего народа. </a:t>
            </a:r>
          </a:p>
        </p:txBody>
      </p:sp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1547813" y="3573463"/>
            <a:ext cx="61198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1600">
                <a:solidFill>
                  <a:schemeClr val="bg1"/>
                </a:solidFill>
                <a:latin typeface="Constantia" pitchFamily="18" charset="0"/>
              </a:rPr>
              <a:t>развитие личности школьника, его творческих способностей,  развитие интереса к истории своего народа, к его культуре, традициям и обычаям,  карачаевского народа.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1600">
                <a:solidFill>
                  <a:schemeClr val="bg1"/>
                </a:solidFill>
                <a:latin typeface="Constantia" pitchFamily="18" charset="0"/>
              </a:rPr>
              <a:t>формирования желания и умения учиться;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1600">
                <a:solidFill>
                  <a:schemeClr val="bg1"/>
                </a:solidFill>
                <a:latin typeface="Constantia" pitchFamily="18" charset="0"/>
              </a:rPr>
              <a:t>воспитание нравственных и эстетических чувств, эмоционально-ценностного позитивного отношения к себе и окружающему миру на примере традиций народов проживающих на территории республики;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1600">
                <a:solidFill>
                  <a:schemeClr val="bg1"/>
                </a:solidFill>
                <a:latin typeface="Constantia" pitchFamily="18" charset="0"/>
              </a:rPr>
              <a:t>освоение системы знаний умений и навыков, опыта осуществления разнообразных видов деятельности;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</a:pPr>
            <a:r>
              <a:rPr lang="ru-RU" sz="1600">
                <a:solidFill>
                  <a:schemeClr val="bg1"/>
                </a:solidFill>
                <a:latin typeface="Constantia" pitchFamily="18" charset="0"/>
              </a:rPr>
              <a:t>сохранение и поддержка индивидуальности ребенка. </a:t>
            </a:r>
          </a:p>
        </p:txBody>
      </p:sp>
      <p:sp>
        <p:nvSpPr>
          <p:cNvPr id="17415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6705600" y="6248400"/>
            <a:ext cx="1905000" cy="457200"/>
          </a:xfrm>
          <a:ln>
            <a:miter lim="800000"/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3A8205-FF9C-4F45-B23F-206CC260EDF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  <p:sp>
        <p:nvSpPr>
          <p:cNvPr id="16388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188913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Тема: Карачаево-Черкесия -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мой край родной.</a:t>
            </a:r>
          </a:p>
        </p:txBody>
      </p:sp>
      <p:sp>
        <p:nvSpPr>
          <p:cNvPr id="16389" name="WordArt 22" descr="53821"/>
          <p:cNvSpPr>
            <a:spLocks noChangeArrowheads="1" noChangeShapeType="1" noTextEdit="1"/>
          </p:cNvSpPr>
          <p:nvPr/>
        </p:nvSpPr>
        <p:spPr bwMode="auto">
          <a:xfrm>
            <a:off x="1692275" y="1484313"/>
            <a:ext cx="1368425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Цель:</a:t>
            </a:r>
          </a:p>
        </p:txBody>
      </p:sp>
      <p:sp>
        <p:nvSpPr>
          <p:cNvPr id="16390" name="WordArt 23" descr="53821"/>
          <p:cNvSpPr>
            <a:spLocks noChangeArrowheads="1" noChangeShapeType="1" noTextEdit="1"/>
          </p:cNvSpPr>
          <p:nvPr/>
        </p:nvSpPr>
        <p:spPr bwMode="auto">
          <a:xfrm>
            <a:off x="1692275" y="2781300"/>
            <a:ext cx="1368425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Задачи:</a:t>
            </a:r>
          </a:p>
        </p:txBody>
      </p:sp>
      <p:pic>
        <p:nvPicPr>
          <p:cNvPr id="16391" name="Рисунок 10" descr="0a1777fe9265ef8d28dc2011d30375f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2924175"/>
            <a:ext cx="4392613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55.jpg"/>
          <p:cNvPicPr>
            <a:picLocks noChangeAspect="1"/>
          </p:cNvPicPr>
          <p:nvPr/>
        </p:nvPicPr>
        <p:blipFill>
          <a:blip r:embed="rId2" cstate="print"/>
          <a:srcRect b="10897"/>
          <a:stretch>
            <a:fillRect/>
          </a:stretch>
        </p:blipFill>
        <p:spPr>
          <a:xfrm>
            <a:off x="2056366" y="3649239"/>
            <a:ext cx="5101551" cy="301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88913"/>
            <a:ext cx="4824412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245244" y="2981547"/>
            <a:ext cx="6192689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55977" y="2996953"/>
            <a:ext cx="62646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8652" y="-309010"/>
            <a:ext cx="4878333" cy="373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284538"/>
            <a:ext cx="4751388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55977" y="2996953"/>
            <a:ext cx="626469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245244" y="2981547"/>
            <a:ext cx="6192689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191250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WordArt 15" descr="61003"/>
          <p:cNvSpPr>
            <a:spLocks noChangeArrowheads="1" noChangeShapeType="1" noTextEdit="1"/>
          </p:cNvSpPr>
          <p:nvPr/>
        </p:nvSpPr>
        <p:spPr bwMode="auto">
          <a:xfrm>
            <a:off x="1763713" y="5273675"/>
            <a:ext cx="5688012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Как же </a:t>
            </a:r>
          </a:p>
          <a:p>
            <a:pPr algn="ctr"/>
            <a:r>
              <a:rPr lang="ru-RU" sz="3600" kern="1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красиво!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188640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kern="10" dirty="0" smtClean="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       Сочинение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836712"/>
            <a:ext cx="5616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«Моя Родина»</a:t>
            </a:r>
            <a:endParaRPr lang="ru-RU" sz="5400" dirty="0"/>
          </a:p>
        </p:txBody>
      </p:sp>
      <p:pic>
        <p:nvPicPr>
          <p:cNvPr id="5" name="Picture 2" descr="C:\Documents and Settings\UserXP\Рабочий стол\рамки. рисунки\46642b933f1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844824"/>
            <a:ext cx="5904656" cy="4320480"/>
          </a:xfrm>
          <a:prstGeom prst="rect">
            <a:avLst/>
          </a:prstGeom>
          <a:noFill/>
        </p:spPr>
      </p:pic>
      <p:pic>
        <p:nvPicPr>
          <p:cNvPr id="7" name="Рисунок 6" descr="727917ef251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6309320"/>
            <a:ext cx="316865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727917ef251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0086" y="6237312"/>
            <a:ext cx="323227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6" descr="727917ef251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403648" y="-27383"/>
            <a:ext cx="3168650" cy="43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6" descr="727917ef2512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643710" y="-1"/>
            <a:ext cx="3168650" cy="40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 descr="53946"/>
          <p:cNvSpPr>
            <a:spLocks noChangeArrowheads="1"/>
          </p:cNvSpPr>
          <p:nvPr/>
        </p:nvSpPr>
        <p:spPr bwMode="auto">
          <a:xfrm>
            <a:off x="755650" y="476250"/>
            <a:ext cx="1944688" cy="108108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Овал 2" descr="53946"/>
          <p:cNvSpPr>
            <a:spLocks noChangeArrowheads="1"/>
          </p:cNvSpPr>
          <p:nvPr/>
        </p:nvSpPr>
        <p:spPr bwMode="auto">
          <a:xfrm>
            <a:off x="6300788" y="549275"/>
            <a:ext cx="1943100" cy="107950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4" name="Овал 3" descr="53946"/>
          <p:cNvSpPr>
            <a:spLocks noChangeArrowheads="1"/>
          </p:cNvSpPr>
          <p:nvPr/>
        </p:nvSpPr>
        <p:spPr bwMode="auto">
          <a:xfrm>
            <a:off x="611188" y="2492375"/>
            <a:ext cx="1944687" cy="108108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Овал 4" descr="53946"/>
          <p:cNvSpPr>
            <a:spLocks noChangeArrowheads="1"/>
          </p:cNvSpPr>
          <p:nvPr/>
        </p:nvSpPr>
        <p:spPr bwMode="auto">
          <a:xfrm>
            <a:off x="468313" y="4652963"/>
            <a:ext cx="1943100" cy="107950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Овал 5" descr="53946"/>
          <p:cNvSpPr>
            <a:spLocks noChangeArrowheads="1"/>
          </p:cNvSpPr>
          <p:nvPr/>
        </p:nvSpPr>
        <p:spPr bwMode="auto">
          <a:xfrm>
            <a:off x="3348038" y="4652963"/>
            <a:ext cx="1944687" cy="107950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Овал 6" descr="53946"/>
          <p:cNvSpPr>
            <a:spLocks noChangeArrowheads="1"/>
          </p:cNvSpPr>
          <p:nvPr/>
        </p:nvSpPr>
        <p:spPr bwMode="auto">
          <a:xfrm>
            <a:off x="6300788" y="4724400"/>
            <a:ext cx="1943100" cy="108108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Овал 7" descr="53946"/>
          <p:cNvSpPr>
            <a:spLocks noChangeArrowheads="1"/>
          </p:cNvSpPr>
          <p:nvPr/>
        </p:nvSpPr>
        <p:spPr bwMode="auto">
          <a:xfrm>
            <a:off x="6300788" y="2492375"/>
            <a:ext cx="1943100" cy="108108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Овал 8" descr="53946"/>
          <p:cNvSpPr>
            <a:spLocks noChangeArrowheads="1"/>
          </p:cNvSpPr>
          <p:nvPr/>
        </p:nvSpPr>
        <p:spPr bwMode="auto">
          <a:xfrm>
            <a:off x="3348038" y="549275"/>
            <a:ext cx="1944687" cy="1079500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Овал 9" descr="53946"/>
          <p:cNvSpPr>
            <a:spLocks noChangeArrowheads="1"/>
          </p:cNvSpPr>
          <p:nvPr/>
        </p:nvSpPr>
        <p:spPr bwMode="auto">
          <a:xfrm>
            <a:off x="3348038" y="2492375"/>
            <a:ext cx="1944687" cy="1081088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28575" algn="ctr">
            <a:solidFill>
              <a:srgbClr val="003366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55306" name="Прямая соединительная линия 10"/>
          <p:cNvCxnSpPr>
            <a:cxnSpLocks noChangeShapeType="1"/>
            <a:stCxn id="10" idx="0"/>
            <a:endCxn id="9" idx="4"/>
          </p:cNvCxnSpPr>
          <p:nvPr/>
        </p:nvCxnSpPr>
        <p:spPr bwMode="auto">
          <a:xfrm flipV="1">
            <a:off x="4321175" y="1643063"/>
            <a:ext cx="0" cy="835025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12" name="Прямая соединительная линия 11"/>
          <p:cNvCxnSpPr>
            <a:endCxn id="10" idx="1"/>
          </p:cNvCxnSpPr>
          <p:nvPr/>
        </p:nvCxnSpPr>
        <p:spPr>
          <a:xfrm>
            <a:off x="2339975" y="1470025"/>
            <a:ext cx="1292225" cy="1166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4" idx="6"/>
            <a:endCxn id="10" idx="2"/>
          </p:cNvCxnSpPr>
          <p:nvPr/>
        </p:nvCxnSpPr>
        <p:spPr>
          <a:xfrm>
            <a:off x="2570163" y="3033713"/>
            <a:ext cx="7635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endCxn id="10" idx="3"/>
          </p:cNvCxnSpPr>
          <p:nvPr/>
        </p:nvCxnSpPr>
        <p:spPr>
          <a:xfrm rot="5400000" flipH="1" flipV="1">
            <a:off x="2223294" y="3474244"/>
            <a:ext cx="1454150" cy="1363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10" name="Прямая соединительная линия 14"/>
          <p:cNvCxnSpPr>
            <a:cxnSpLocks noChangeShapeType="1"/>
            <a:stCxn id="6" idx="0"/>
            <a:endCxn id="10" idx="4"/>
          </p:cNvCxnSpPr>
          <p:nvPr/>
        </p:nvCxnSpPr>
        <p:spPr bwMode="auto">
          <a:xfrm flipV="1">
            <a:off x="4321175" y="3587750"/>
            <a:ext cx="0" cy="1050925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55311" name="Прямая соединительная линия 15"/>
          <p:cNvCxnSpPr>
            <a:cxnSpLocks noChangeShapeType="1"/>
            <a:stCxn id="7" idx="1"/>
            <a:endCxn id="10" idx="5"/>
          </p:cNvCxnSpPr>
          <p:nvPr/>
        </p:nvCxnSpPr>
        <p:spPr bwMode="auto">
          <a:xfrm flipH="1" flipV="1">
            <a:off x="5008563" y="3429000"/>
            <a:ext cx="1576387" cy="1439863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55312" name="Прямая соединительная линия 16"/>
          <p:cNvCxnSpPr>
            <a:cxnSpLocks noChangeShapeType="1"/>
            <a:stCxn id="8" idx="2"/>
            <a:endCxn id="10" idx="6"/>
          </p:cNvCxnSpPr>
          <p:nvPr/>
        </p:nvCxnSpPr>
        <p:spPr bwMode="auto">
          <a:xfrm flipH="1">
            <a:off x="5307013" y="3033713"/>
            <a:ext cx="979487" cy="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18" name="Прямая соединительная линия 17"/>
          <p:cNvCxnSpPr>
            <a:stCxn id="10" idx="7"/>
          </p:cNvCxnSpPr>
          <p:nvPr/>
        </p:nvCxnSpPr>
        <p:spPr>
          <a:xfrm rot="5400000" flipH="1" flipV="1">
            <a:off x="5143500" y="1335088"/>
            <a:ext cx="1166813" cy="1436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4" name="TextBox 18"/>
          <p:cNvSpPr txBox="1">
            <a:spLocks noChangeArrowheads="1"/>
          </p:cNvSpPr>
          <p:nvPr/>
        </p:nvSpPr>
        <p:spPr bwMode="auto">
          <a:xfrm>
            <a:off x="3635375" y="285273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onstantia" pitchFamily="18" charset="0"/>
              </a:rPr>
              <a:t>  </a:t>
            </a:r>
            <a:r>
              <a:rPr lang="ru-RU" b="1">
                <a:solidFill>
                  <a:srgbClr val="C34017"/>
                </a:solidFill>
                <a:latin typeface="Constantia" pitchFamily="18" charset="0"/>
              </a:rPr>
              <a:t>РОДИНА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851275" y="908050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2"/>
                </a:solidFill>
                <a:latin typeface="Constantia" pitchFamily="18" charset="0"/>
              </a:rPr>
              <a:t>ОТЕЦ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875463" y="908050"/>
            <a:ext cx="865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accent2"/>
                </a:solidFill>
                <a:latin typeface="Constantia" pitchFamily="18" charset="0"/>
              </a:rPr>
              <a:t>МАТЬ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804025" y="2852738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257933"/>
                </a:solidFill>
                <a:latin typeface="Constantia" pitchFamily="18" charset="0"/>
              </a:rPr>
              <a:t>ДЕТИ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42988" y="693738"/>
            <a:ext cx="1368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70C0"/>
                </a:solidFill>
                <a:latin typeface="Constantia" pitchFamily="18" charset="0"/>
              </a:rPr>
              <a:t>РОДНОЙ ОЧАГ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0113" y="2852738"/>
            <a:ext cx="13684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ОТЧИЗНА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39750" y="5013325"/>
            <a:ext cx="1728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50"/>
                </a:solidFill>
                <a:latin typeface="Constantia" pitchFamily="18" charset="0"/>
              </a:rPr>
              <a:t>ЛЕСА, ГОРЫ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708400" y="501332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B10F3D"/>
                </a:solidFill>
                <a:latin typeface="Constantia" pitchFamily="18" charset="0"/>
              </a:rPr>
              <a:t>ЛЮБОВЬ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75463" y="5075238"/>
            <a:ext cx="792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F0"/>
                </a:solidFill>
                <a:latin typeface="Constantia" pitchFamily="18" charset="0"/>
              </a:rPr>
              <a:t>МИР</a:t>
            </a:r>
          </a:p>
        </p:txBody>
      </p:sp>
      <p:pic>
        <p:nvPicPr>
          <p:cNvPr id="55323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411413" y="6165304"/>
            <a:ext cx="4176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24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0"/>
            <a:ext cx="3671887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92275" y="1052513"/>
            <a:ext cx="2374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C00000"/>
                </a:solidFill>
                <a:latin typeface="Constantia" pitchFamily="18" charset="0"/>
              </a:rPr>
              <a:t>Я УЗНАЛ ……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92275" y="1516063"/>
            <a:ext cx="2951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481708"/>
                </a:solidFill>
                <a:latin typeface="Constantia" pitchFamily="18" charset="0"/>
              </a:rPr>
              <a:t>Я НАУЧИЛСЯ ……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92275" y="2020888"/>
            <a:ext cx="4679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92D050"/>
                </a:solidFill>
                <a:latin typeface="Constantia" pitchFamily="18" charset="0"/>
              </a:rPr>
              <a:t>Я ПОНЯЛ , ЧТО МОГУ …..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92275" y="2565400"/>
            <a:ext cx="338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70C0"/>
                </a:solidFill>
                <a:latin typeface="Constantia" pitchFamily="18" charset="0"/>
              </a:rPr>
              <a:t>МНЕ ПОНРАВИЛОСЬ …..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692275" y="3100388"/>
            <a:ext cx="424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800080"/>
                </a:solidFill>
                <a:latin typeface="Constantia" pitchFamily="18" charset="0"/>
              </a:rPr>
              <a:t>ДЛЯ МЕНЯ СТАЛО НОВЫМ …</a:t>
            </a:r>
            <a:r>
              <a:rPr lang="ru-RU">
                <a:solidFill>
                  <a:srgbClr val="800080"/>
                </a:solidFill>
                <a:latin typeface="Constantia" pitchFamily="18" charset="0"/>
              </a:rPr>
              <a:t>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92275" y="3605213"/>
            <a:ext cx="28082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МЕНЯ УДИВИЛО …..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2275" y="4108450"/>
            <a:ext cx="3671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7030A0"/>
                </a:solidFill>
                <a:latin typeface="Constantia" pitchFamily="18" charset="0"/>
              </a:rPr>
              <a:t>У МЕНЯ ПОЛУЧИЛОСЬ….</a:t>
            </a:r>
            <a:r>
              <a:rPr lang="ru-RU">
                <a:solidFill>
                  <a:srgbClr val="7030A0"/>
                </a:solidFill>
                <a:latin typeface="Constantia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2275" y="4613275"/>
            <a:ext cx="2374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Я ПРИОБРЕЛ …..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92275" y="5189538"/>
            <a:ext cx="309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accent2"/>
                </a:solidFill>
                <a:latin typeface="Constantia" pitchFamily="18" charset="0"/>
              </a:rPr>
              <a:t>МНЕ ЗАХОТЕЛОСЬ …..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92275" y="5765800"/>
            <a:ext cx="3671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2"/>
                </a:solidFill>
                <a:latin typeface="Constantia" pitchFamily="18" charset="0"/>
              </a:rPr>
              <a:t>МЕНЯ ВООДУШЕВИЛО …..</a:t>
            </a:r>
          </a:p>
        </p:txBody>
      </p:sp>
      <p:pic>
        <p:nvPicPr>
          <p:cNvPr id="56331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622776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Picture 3" descr="25867931_04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121400"/>
            <a:ext cx="84963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3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333375"/>
            <a:ext cx="5616575" cy="836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Рефлексия:</a:t>
            </a:r>
          </a:p>
        </p:txBody>
      </p:sp>
      <p:pic>
        <p:nvPicPr>
          <p:cNvPr id="15" name="Picture 11" descr="Роза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413" y="5227098"/>
            <a:ext cx="1079947" cy="1067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53946"/>
          <p:cNvSpPr txBox="1">
            <a:spLocks noChangeArrowheads="1"/>
          </p:cNvSpPr>
          <p:nvPr/>
        </p:nvSpPr>
        <p:spPr bwMode="auto">
          <a:xfrm>
            <a:off x="1476375" y="2349500"/>
            <a:ext cx="6192838" cy="2657475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800" b="1" i="1" dirty="0">
                <a:solidFill>
                  <a:srgbClr val="2D29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Родной язык … О этот клад бесценный!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i="1" dirty="0">
                <a:solidFill>
                  <a:srgbClr val="2D29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     Тебе в наследство отдаю.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i="1" dirty="0">
                <a:solidFill>
                  <a:srgbClr val="2D29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     Пусть для друзей он будет неизменным.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2800" b="1" i="1" dirty="0">
                <a:solidFill>
                  <a:srgbClr val="2D290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     А для врагов – как острый меч в бою.</a:t>
            </a:r>
          </a:p>
        </p:txBody>
      </p:sp>
      <p:pic>
        <p:nvPicPr>
          <p:cNvPr id="57346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547813" y="5214961"/>
            <a:ext cx="59055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341438"/>
            <a:ext cx="5903913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WordArt 7" descr="i"/>
          <p:cNvSpPr>
            <a:spLocks noChangeArrowheads="1" noChangeShapeType="1" noTextEdit="1"/>
          </p:cNvSpPr>
          <p:nvPr/>
        </p:nvSpPr>
        <p:spPr bwMode="auto">
          <a:xfrm>
            <a:off x="1547813" y="260350"/>
            <a:ext cx="60483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6350">
                  <a:solidFill>
                    <a:srgbClr val="800080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ИТОГ УРОКА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a601dc0a5879466f9e77fd18be2bf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259457"/>
            <a:ext cx="6155409" cy="452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50" name="WordArt 6" descr="i"/>
          <p:cNvSpPr>
            <a:spLocks noChangeArrowheads="1" noChangeShapeType="1" noTextEdit="1"/>
          </p:cNvSpPr>
          <p:nvPr/>
        </p:nvSpPr>
        <p:spPr bwMode="auto">
          <a:xfrm>
            <a:off x="1547813" y="260350"/>
            <a:ext cx="60483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6350">
                  <a:solidFill>
                    <a:srgbClr val="80008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СПАСИБО</a:t>
            </a:r>
          </a:p>
        </p:txBody>
      </p:sp>
      <p:sp>
        <p:nvSpPr>
          <p:cNvPr id="57351" name="WordArt 7" descr="i"/>
          <p:cNvSpPr>
            <a:spLocks noChangeArrowheads="1" noChangeShapeType="1" noTextEdit="1"/>
          </p:cNvSpPr>
          <p:nvPr/>
        </p:nvSpPr>
        <p:spPr bwMode="auto">
          <a:xfrm>
            <a:off x="1619250" y="4652963"/>
            <a:ext cx="604837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6350">
                  <a:solidFill>
                    <a:srgbClr val="80008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 </a:t>
            </a:r>
          </a:p>
          <a:p>
            <a:pPr algn="ctr"/>
            <a:r>
              <a:rPr lang="ru-RU" sz="3600" kern="10">
                <a:ln w="6350">
                  <a:solidFill>
                    <a:srgbClr val="80008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ВНИМАНИЕ !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 animBg="1"/>
      <p:bldP spid="573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6"/>
          <p:cNvSpPr>
            <a:spLocks noChangeArrowheads="1"/>
          </p:cNvSpPr>
          <p:nvPr/>
        </p:nvSpPr>
        <p:spPr bwMode="auto">
          <a:xfrm>
            <a:off x="2051050" y="549275"/>
            <a:ext cx="51847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663300"/>
                </a:solidFill>
                <a:latin typeface="Monotype Corsiva" pitchFamily="66" charset="0"/>
              </a:rPr>
              <a:t>Тил дегенинг–адам джанны башха джандан</a:t>
            </a:r>
          </a:p>
          <a:p>
            <a:pPr algn="ctr"/>
            <a:r>
              <a:rPr lang="ru-RU" sz="2000" b="1">
                <a:solidFill>
                  <a:srgbClr val="663300"/>
                </a:solidFill>
                <a:latin typeface="Monotype Corsiva" pitchFamily="66" charset="0"/>
              </a:rPr>
              <a:t>Сыйлы этген,</a:t>
            </a:r>
          </a:p>
          <a:p>
            <a:pPr algn="ctr"/>
            <a:r>
              <a:rPr lang="ru-RU" sz="2000" b="1">
                <a:solidFill>
                  <a:srgbClr val="663300"/>
                </a:solidFill>
                <a:latin typeface="Monotype Corsiva" pitchFamily="66" charset="0"/>
              </a:rPr>
              <a:t>Тил дегенинг– хар  инсанны, билим бериб,</a:t>
            </a:r>
          </a:p>
          <a:p>
            <a:pPr algn="ctr"/>
            <a:r>
              <a:rPr lang="ru-RU" sz="2000" b="1">
                <a:solidFill>
                  <a:srgbClr val="663300"/>
                </a:solidFill>
                <a:latin typeface="Monotype Corsiva" pitchFamily="66" charset="0"/>
              </a:rPr>
              <a:t>Алгъа элтген.</a:t>
            </a:r>
          </a:p>
          <a:p>
            <a:pPr algn="ctr"/>
            <a:r>
              <a:rPr lang="ru-RU" sz="2000" b="1">
                <a:solidFill>
                  <a:srgbClr val="663300"/>
                </a:solidFill>
                <a:latin typeface="Monotype Corsiva" pitchFamily="66" charset="0"/>
              </a:rPr>
              <a:t>Тили болгъан бу дунияны патчахыды, терюндеди.</a:t>
            </a:r>
          </a:p>
          <a:p>
            <a:pPr algn="ctr"/>
            <a:r>
              <a:rPr lang="ru-RU" sz="2000" b="1">
                <a:solidFill>
                  <a:srgbClr val="663300"/>
                </a:solidFill>
                <a:latin typeface="Monotype Corsiva" pitchFamily="66" charset="0"/>
              </a:rPr>
              <a:t>Болмагъан а баш баулуду, хайуанны</a:t>
            </a:r>
          </a:p>
          <a:p>
            <a:pPr algn="ctr"/>
            <a:r>
              <a:rPr lang="ru-RU" sz="2000" b="1">
                <a:solidFill>
                  <a:srgbClr val="663300"/>
                </a:solidFill>
                <a:latin typeface="Monotype Corsiva" pitchFamily="66" charset="0"/>
              </a:rPr>
              <a:t>Кеминдеди.</a:t>
            </a:r>
          </a:p>
        </p:txBody>
      </p:sp>
      <p:sp>
        <p:nvSpPr>
          <p:cNvPr id="17410" name="Прямоугольник 7"/>
          <p:cNvSpPr>
            <a:spLocks noChangeArrowheads="1"/>
          </p:cNvSpPr>
          <p:nvPr/>
        </p:nvSpPr>
        <p:spPr bwMode="auto">
          <a:xfrm>
            <a:off x="1619250" y="3213100"/>
            <a:ext cx="59769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Лишь языком отличен человек от всех существ,</a:t>
            </a:r>
          </a:p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Лишь только он его возносит выше,</a:t>
            </a:r>
          </a:p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Познанья дар </a:t>
            </a:r>
            <a:r>
              <a:rPr lang="ru-RU" sz="2000" b="1" dirty="0" smtClean="0">
                <a:solidFill>
                  <a:srgbClr val="996600"/>
                </a:solidFill>
                <a:latin typeface="Monotype Corsiva" pitchFamily="66" charset="0"/>
              </a:rPr>
              <a:t> даёт и </a:t>
            </a:r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вводит в таинство веществ,</a:t>
            </a:r>
          </a:p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Ведет  вперед, ведь говорящий – слышит.</a:t>
            </a:r>
          </a:p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Имеющий язык – он мира властелин и царь,</a:t>
            </a:r>
          </a:p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Ему доступно и почет, и место.</a:t>
            </a:r>
          </a:p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Кому язык не ведом – слеп, и сам он только псарь,</a:t>
            </a:r>
          </a:p>
          <a:p>
            <a:pPr algn="ctr"/>
            <a:r>
              <a:rPr lang="ru-RU" sz="2000" b="1" dirty="0">
                <a:solidFill>
                  <a:srgbClr val="996600"/>
                </a:solidFill>
                <a:latin typeface="Monotype Corsiva" pitchFamily="66" charset="0"/>
              </a:rPr>
              <a:t>На уровне скота, точнее – вместо.</a:t>
            </a:r>
          </a:p>
        </p:txBody>
      </p:sp>
      <p:sp>
        <p:nvSpPr>
          <p:cNvPr id="17411" name="Прямоугольник 8"/>
          <p:cNvSpPr>
            <a:spLocks noChangeArrowheads="1"/>
          </p:cNvSpPr>
          <p:nvPr/>
        </p:nvSpPr>
        <p:spPr bwMode="auto">
          <a:xfrm>
            <a:off x="4356100" y="6308725"/>
            <a:ext cx="340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1">
                <a:solidFill>
                  <a:srgbClr val="3C2814"/>
                </a:solidFill>
                <a:latin typeface="Monotype Corsiva" pitchFamily="66" charset="0"/>
                <a:cs typeface="Times New Roman" pitchFamily="18" charset="0"/>
              </a:rPr>
              <a:t>Исмаил Семёнов (Джырчы Сымайыл)</a:t>
            </a:r>
          </a:p>
        </p:txBody>
      </p:sp>
      <p:pic>
        <p:nvPicPr>
          <p:cNvPr id="17412" name="Рисунок 10" descr="0a1777fe9265ef8d28dc2011d30375f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708275"/>
            <a:ext cx="30956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4" descr="0a1777fe9265ef8d28dc2011d30375f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3132138" y="5589588"/>
            <a:ext cx="30241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15888"/>
            <a:ext cx="504031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esktop\qa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053306"/>
            <a:ext cx="6048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9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43979"/>
            <a:ext cx="61912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9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476375" y="6165850"/>
            <a:ext cx="6191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908050"/>
            <a:ext cx="6192838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9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188913"/>
            <a:ext cx="61198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9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476375" y="6237288"/>
            <a:ext cx="6191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Salam - Karachainy kadau tash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5929330"/>
            <a:ext cx="714380" cy="7143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8" fill="hold"/>
                                        <p:tgtEl>
                                          <p:spTgt spid="194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187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141" y="1363638"/>
            <a:ext cx="6074000" cy="4556529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0482" name="Picture 9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88900"/>
            <a:ext cx="61912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9" descr="25867931_04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547813" y="6210300"/>
            <a:ext cx="6191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WordArt 21" descr="53821"/>
          <p:cNvSpPr>
            <a:spLocks noChangeArrowheads="1" noChangeShapeType="1" noTextEdit="1"/>
          </p:cNvSpPr>
          <p:nvPr/>
        </p:nvSpPr>
        <p:spPr bwMode="auto">
          <a:xfrm>
            <a:off x="1763713" y="765175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Легенда о красавице Машук </a:t>
            </a:r>
          </a:p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и седовласом Эльбрусе</a:t>
            </a:r>
          </a:p>
        </p:txBody>
      </p:sp>
      <p:pic>
        <p:nvPicPr>
          <p:cNvPr id="7" name="Одинокий пастух-сегмент1(00-00-20-00-02-40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785918" y="5643578"/>
            <a:ext cx="642942" cy="642942"/>
          </a:xfrm>
          <a:prstGeom prst="rect">
            <a:avLst/>
          </a:prstGeom>
        </p:spPr>
      </p:pic>
    </p:spTree>
  </p:cSld>
  <p:clrMapOvr>
    <a:masterClrMapping/>
  </p:clrMapOvr>
  <p:transition spd="slow" advTm="1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q-wallpapers_ru_nature_37227_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981" y="911568"/>
            <a:ext cx="6108601" cy="4506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88913"/>
            <a:ext cx="61928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25867931_047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403350" y="5949950"/>
            <a:ext cx="61912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WordArt 21" descr="53821"/>
          <p:cNvSpPr>
            <a:spLocks noChangeArrowheads="1" noChangeShapeType="1" noTextEdit="1"/>
          </p:cNvSpPr>
          <p:nvPr/>
        </p:nvSpPr>
        <p:spPr bwMode="auto">
          <a:xfrm>
            <a:off x="1835150" y="4868863"/>
            <a:ext cx="5616575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3175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45791" dir="2021404" algn="ctr" rotWithShape="0">
                    <a:schemeClr val="accent2">
                      <a:alpha val="79999"/>
                    </a:schemeClr>
                  </a:outerShdw>
                </a:effectLst>
                <a:latin typeface="Monotype Corsiva"/>
              </a:rPr>
              <a:t>череда Кавказских гор</a:t>
            </a:r>
          </a:p>
        </p:txBody>
      </p:sp>
    </p:spTree>
  </p:cSld>
  <p:clrMapOvr>
    <a:masterClrMapping/>
  </p:clrMapOvr>
  <p:transition spd="slow" advTm="119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6772616</TotalTime>
  <Words>952</Words>
  <Application>Microsoft Office PowerPoint</Application>
  <PresentationFormat>Экран (4:3)</PresentationFormat>
  <Paragraphs>199</Paragraphs>
  <Slides>47</Slides>
  <Notes>2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Calibri</vt:lpstr>
      <vt:lpstr>Constantia</vt:lpstr>
      <vt:lpstr>Monotype Corsiva</vt:lpstr>
      <vt:lpstr>Times New Roman</vt:lpstr>
      <vt:lpstr>Wingdings</vt:lpstr>
      <vt:lpstr>Wingdings 2</vt:lpstr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</dc:title>
  <cp:lastModifiedBy>admin</cp:lastModifiedBy>
  <cp:revision>274</cp:revision>
  <dcterms:modified xsi:type="dcterms:W3CDTF">2022-09-07T18:08:36Z</dcterms:modified>
</cp:coreProperties>
</file>